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7"/>
  </p:notesMasterIdLst>
  <p:sldIdLst>
    <p:sldId id="256" r:id="rId2"/>
    <p:sldId id="360" r:id="rId3"/>
    <p:sldId id="365" r:id="rId4"/>
    <p:sldId id="366" r:id="rId5"/>
    <p:sldId id="367" r:id="rId6"/>
    <p:sldId id="368" r:id="rId7"/>
    <p:sldId id="369" r:id="rId8"/>
    <p:sldId id="370" r:id="rId9"/>
    <p:sldId id="371" r:id="rId10"/>
    <p:sldId id="372" r:id="rId11"/>
    <p:sldId id="373" r:id="rId12"/>
    <p:sldId id="374" r:id="rId13"/>
    <p:sldId id="375" r:id="rId14"/>
    <p:sldId id="377" r:id="rId15"/>
    <p:sldId id="303" r:id="rId16"/>
  </p:sldIdLst>
  <p:sldSz cx="9906000" cy="6858000" type="A4"/>
  <p:notesSz cx="6742113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69F37431-DF92-4AA6-A496-C84951999430}">
          <p14:sldIdLst>
            <p14:sldId id="256"/>
            <p14:sldId id="360"/>
            <p14:sldId id="365"/>
            <p14:sldId id="366"/>
            <p14:sldId id="367"/>
            <p14:sldId id="368"/>
            <p14:sldId id="369"/>
            <p14:sldId id="370"/>
            <p14:sldId id="371"/>
            <p14:sldId id="372"/>
            <p14:sldId id="373"/>
            <p14:sldId id="374"/>
            <p14:sldId id="375"/>
            <p14:sldId id="377"/>
            <p14:sldId id="303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.vasylega" initials="v" lastIdx="2" clrIdx="0">
    <p:extLst>
      <p:ext uri="{19B8F6BF-5375-455C-9EA6-DF929625EA0E}">
        <p15:presenceInfo xmlns="" xmlns:p15="http://schemas.microsoft.com/office/powerpoint/2012/main" userId="S-1-5-21-3140274975-3124252904-1470287901-2755" providerId="AD"/>
      </p:ext>
    </p:extLst>
  </p:cmAuthor>
  <p:cmAuthor id="2" name="Андрій Зайцев" initials="АЗ" lastIdx="2" clrIdx="1">
    <p:extLst>
      <p:ext uri="{19B8F6BF-5375-455C-9EA6-DF929625EA0E}">
        <p15:presenceInfo xmlns="" xmlns:p15="http://schemas.microsoft.com/office/powerpoint/2012/main" userId="S-1-5-21-3140274975-3124252904-1470287901-216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BF9D"/>
    <a:srgbClr val="F4CFB6"/>
    <a:srgbClr val="F0BD9A"/>
    <a:srgbClr val="E6E4E4"/>
    <a:srgbClr val="FFB9B9"/>
    <a:srgbClr val="F8F4D8"/>
    <a:srgbClr val="F6F1CE"/>
    <a:srgbClr val="FEE7E2"/>
    <a:srgbClr val="FDDAD3"/>
    <a:srgbClr val="C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34" autoAdjust="0"/>
    <p:restoredTop sz="96101" autoAdjust="0"/>
  </p:normalViewPr>
  <p:slideViewPr>
    <p:cSldViewPr>
      <p:cViewPr>
        <p:scale>
          <a:sx n="66" d="100"/>
          <a:sy n="66" d="100"/>
        </p:scale>
        <p:origin x="-874" y="6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2108" cy="494423"/>
          </a:xfrm>
          <a:prstGeom prst="rect">
            <a:avLst/>
          </a:prstGeom>
        </p:spPr>
        <p:txBody>
          <a:bodyPr vert="horz" lIns="90882" tIns="45441" rIns="90882" bIns="45441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8431" y="0"/>
            <a:ext cx="2922108" cy="494423"/>
          </a:xfrm>
          <a:prstGeom prst="rect">
            <a:avLst/>
          </a:prstGeom>
        </p:spPr>
        <p:txBody>
          <a:bodyPr vert="horz" lIns="90882" tIns="45441" rIns="90882" bIns="45441" rtlCol="0"/>
          <a:lstStyle>
            <a:lvl1pPr algn="r">
              <a:defRPr sz="1200"/>
            </a:lvl1pPr>
          </a:lstStyle>
          <a:p>
            <a:fld id="{D62B2679-C529-4B63-94C6-E372AC01C8C2}" type="datetimeFigureOut">
              <a:rPr lang="ru-RU" smtClean="0"/>
              <a:pPr/>
              <a:t>16.09.2025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98500" y="741363"/>
            <a:ext cx="5345113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882" tIns="45441" rIns="90882" bIns="45441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4212" y="4689910"/>
            <a:ext cx="5393690" cy="4441909"/>
          </a:xfrm>
          <a:prstGeom prst="rect">
            <a:avLst/>
          </a:prstGeom>
        </p:spPr>
        <p:txBody>
          <a:bodyPr vert="horz" lIns="90882" tIns="45441" rIns="90882" bIns="45441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6661"/>
            <a:ext cx="2922108" cy="494423"/>
          </a:xfrm>
          <a:prstGeom prst="rect">
            <a:avLst/>
          </a:prstGeom>
        </p:spPr>
        <p:txBody>
          <a:bodyPr vert="horz" lIns="90882" tIns="45441" rIns="90882" bIns="45441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8431" y="9376661"/>
            <a:ext cx="2922108" cy="494423"/>
          </a:xfrm>
          <a:prstGeom prst="rect">
            <a:avLst/>
          </a:prstGeom>
        </p:spPr>
        <p:txBody>
          <a:bodyPr vert="horz" lIns="90882" tIns="45441" rIns="90882" bIns="45441" rtlCol="0" anchor="b"/>
          <a:lstStyle>
            <a:lvl1pPr algn="r">
              <a:defRPr sz="1200"/>
            </a:lvl1pPr>
          </a:lstStyle>
          <a:p>
            <a:fld id="{FAAF97A9-2CA3-4910-B660-4A82F0F2EB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51097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AF97A9-2CA3-4910-B660-4A82F0F2EBC2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78298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8BDA7-7B8E-4B0C-8469-338A537B6DE9}" type="datetime1">
              <a:rPr lang="ru-RU" smtClean="0"/>
              <a:pPr/>
              <a:t>16.09.2025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3C3EE-C7D0-430B-BD89-B2BAB689889B}" type="datetime1">
              <a:rPr lang="ru-RU" smtClean="0"/>
              <a:pPr/>
              <a:t>16.09.2025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ABCB7-EF11-4A93-A416-A3D90FABD38A}" type="datetime1">
              <a:rPr lang="ru-RU" smtClean="0"/>
              <a:pPr/>
              <a:t>16.09.2025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D6A7C-00AC-46DC-B0FB-6627C7B7179D}" type="datetime1">
              <a:rPr lang="ru-RU" smtClean="0"/>
              <a:pPr/>
              <a:t>16.09.2025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385F8-7230-4A00-9267-29AC159909DA}" type="datetime1">
              <a:rPr lang="ru-RU" smtClean="0"/>
              <a:pPr/>
              <a:t>16.09.2025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C6E7B-0651-4E57-A903-EEEF218C453D}" type="datetime1">
              <a:rPr lang="ru-RU" smtClean="0"/>
              <a:pPr/>
              <a:t>16.09.2025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8AD00-B0C5-4F1C-A077-43783575177A}" type="datetime1">
              <a:rPr lang="ru-RU" smtClean="0"/>
              <a:pPr/>
              <a:t>16.09.2025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A7D8C-FE14-40EA-96C2-BEFB8FEEF5FE}" type="datetime1">
              <a:rPr lang="ru-RU" smtClean="0"/>
              <a:pPr/>
              <a:t>16.09.2025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70594-EACB-426E-9533-D050F49D77A6}" type="datetime1">
              <a:rPr lang="ru-RU" smtClean="0"/>
              <a:pPr/>
              <a:t>16.09.2025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5DEF1-AD36-410B-BFF1-31A17731ECBB}" type="datetime1">
              <a:rPr lang="ru-RU" smtClean="0"/>
              <a:pPr/>
              <a:t>16.09.2025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6ECD4-359F-464A-850B-99DEE5000CE7}" type="datetime1">
              <a:rPr lang="ru-RU" smtClean="0"/>
              <a:pPr/>
              <a:t>16.09.2025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7126BD-01FA-471E-8664-ABD445539EA9}" type="datetime1">
              <a:rPr lang="ru-RU" smtClean="0"/>
              <a:pPr/>
              <a:t>16.09.2025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zakon.rada.gov.ua/laws/show/3353-12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bbs.ua/polis-oscpv/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72976" y="4005064"/>
            <a:ext cx="2452670" cy="2880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330760" y="4005064"/>
            <a:ext cx="2595546" cy="2880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0306" y="4005064"/>
            <a:ext cx="2428892" cy="2880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901868" y="4005064"/>
            <a:ext cx="2500330" cy="2880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06953" y="4773816"/>
            <a:ext cx="34628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kern="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ОБЕРІГАЄМО ТЕ, ШО ВИ ЦІНУЄТЕ</a:t>
            </a:r>
            <a:endParaRPr lang="uk-UA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Прямоугольник 10">
            <a:extLst>
              <a:ext uri="{FF2B5EF4-FFF2-40B4-BE49-F238E27FC236}">
                <a16:creationId xmlns="" xmlns:a16="http://schemas.microsoft.com/office/drawing/2014/main" id="{06C858A8-6173-4FB5-B92F-5BE743069C2D}"/>
              </a:ext>
            </a:extLst>
          </p:cNvPr>
          <p:cNvSpPr/>
          <p:nvPr/>
        </p:nvSpPr>
        <p:spPr>
          <a:xfrm>
            <a:off x="506952" y="1772816"/>
            <a:ext cx="8712101" cy="1936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Загальні</a:t>
            </a:r>
            <a:r>
              <a:rPr lang="ru-RU" sz="28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характеристики та </a:t>
            </a:r>
            <a:r>
              <a:rPr lang="ru-RU" sz="2800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о</a:t>
            </a:r>
            <a:r>
              <a:rPr lang="ru-RU" sz="28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сновні</a:t>
            </a:r>
            <a:r>
              <a:rPr lang="ru-RU" sz="28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положення</a:t>
            </a:r>
            <a:r>
              <a:rPr lang="ru-RU" sz="28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Закону </a:t>
            </a:r>
            <a:r>
              <a:rPr lang="ru-RU" sz="28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України</a:t>
            </a:r>
            <a:r>
              <a:rPr lang="ru-RU" sz="28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“Про </a:t>
            </a:r>
            <a:r>
              <a:rPr lang="ru-RU" sz="2800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обов’язкове</a:t>
            </a:r>
            <a:r>
              <a:rPr lang="ru-RU" sz="2800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страхування</a:t>
            </a:r>
            <a:r>
              <a:rPr lang="ru-RU" sz="2800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цивільно-правової</a:t>
            </a:r>
            <a:r>
              <a:rPr lang="ru-RU" sz="2800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відповідальності</a:t>
            </a:r>
            <a:r>
              <a:rPr lang="ru-RU" sz="2800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власників</a:t>
            </a:r>
            <a:r>
              <a:rPr lang="ru-RU" sz="2800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наземних</a:t>
            </a:r>
            <a:r>
              <a:rPr lang="ru-RU" sz="2800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транспортних</a:t>
            </a:r>
            <a:r>
              <a:rPr lang="ru-RU" sz="2800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засобів</a:t>
            </a:r>
            <a:r>
              <a:rPr lang="ru-RU" sz="2800" b="1" dirty="0">
                <a:ea typeface="Calibri" panose="020F0502020204030204" pitchFamily="34" charset="0"/>
                <a:cs typeface="Times New Roman" panose="02020603050405020304" pitchFamily="18" charset="0"/>
              </a:rPr>
              <a:t>”</a:t>
            </a:r>
            <a:endParaRPr lang="uk-UA" sz="2800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Picture 2" descr="Color logo">
            <a:extLst>
              <a:ext uri="{FF2B5EF4-FFF2-40B4-BE49-F238E27FC236}">
                <a16:creationId xmlns="" xmlns:a16="http://schemas.microsoft.com/office/drawing/2014/main" id="{7C412EC3-D390-4E7B-B897-A84642E77C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6953" y="260648"/>
            <a:ext cx="2786082" cy="1016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Страхова </a:t>
            </a:r>
            <a:r>
              <a:rPr lang="ru-RU" sz="2400" b="1" dirty="0" err="1" smtClean="0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виплата</a:t>
            </a:r>
            <a:r>
              <a:rPr lang="ru-RU" sz="2400" b="1" dirty="0" smtClean="0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2400" b="1" dirty="0">
              <a:solidFill>
                <a:prstClr val="white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16496" y="764704"/>
            <a:ext cx="8758930" cy="5863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500" b="1" dirty="0">
                <a:solidFill>
                  <a:srgbClr val="FF0000"/>
                </a:solidFill>
              </a:rPr>
              <a:t>Страхова (</a:t>
            </a:r>
            <a:r>
              <a:rPr lang="ru-RU" sz="2500" b="1" dirty="0" err="1">
                <a:solidFill>
                  <a:srgbClr val="FF0000"/>
                </a:solidFill>
              </a:rPr>
              <a:t>регламентна</a:t>
            </a:r>
            <a:r>
              <a:rPr lang="ru-RU" sz="2500" b="1" dirty="0">
                <a:solidFill>
                  <a:srgbClr val="FF0000"/>
                </a:solidFill>
              </a:rPr>
              <a:t>) </a:t>
            </a:r>
            <a:r>
              <a:rPr lang="ru-RU" sz="2500" b="1" dirty="0" err="1">
                <a:solidFill>
                  <a:srgbClr val="FF0000"/>
                </a:solidFill>
              </a:rPr>
              <a:t>виплата</a:t>
            </a:r>
            <a:r>
              <a:rPr lang="ru-RU" sz="2500" b="1" dirty="0">
                <a:solidFill>
                  <a:srgbClr val="FF0000"/>
                </a:solidFill>
              </a:rPr>
              <a:t> у </a:t>
            </a:r>
            <a:r>
              <a:rPr lang="ru-RU" sz="2500" b="1" dirty="0" err="1">
                <a:solidFill>
                  <a:srgbClr val="FF0000"/>
                </a:solidFill>
              </a:rPr>
              <a:t>разі</a:t>
            </a:r>
            <a:r>
              <a:rPr lang="ru-RU" sz="2500" b="1" dirty="0">
                <a:solidFill>
                  <a:srgbClr val="FF0000"/>
                </a:solidFill>
              </a:rPr>
              <a:t> </a:t>
            </a:r>
            <a:r>
              <a:rPr lang="ru-RU" sz="2500" b="1" dirty="0" err="1">
                <a:solidFill>
                  <a:srgbClr val="FF0000"/>
                </a:solidFill>
              </a:rPr>
              <a:t>пошкодження</a:t>
            </a:r>
            <a:r>
              <a:rPr lang="ru-RU" sz="2500" b="1" dirty="0">
                <a:solidFill>
                  <a:srgbClr val="FF0000"/>
                </a:solidFill>
              </a:rPr>
              <a:t> транспортного </a:t>
            </a:r>
            <a:r>
              <a:rPr lang="ru-RU" sz="2500" b="1" dirty="0" err="1">
                <a:solidFill>
                  <a:srgbClr val="FF0000"/>
                </a:solidFill>
              </a:rPr>
              <a:t>засобу</a:t>
            </a:r>
            <a:r>
              <a:rPr lang="ru-RU" sz="2500" b="1" dirty="0">
                <a:solidFill>
                  <a:srgbClr val="FF0000"/>
                </a:solidFill>
              </a:rPr>
              <a:t> </a:t>
            </a:r>
            <a:r>
              <a:rPr lang="ru-RU" sz="2500" b="1" dirty="0" err="1">
                <a:solidFill>
                  <a:srgbClr val="FF0000"/>
                </a:solidFill>
              </a:rPr>
              <a:t>розраховується</a:t>
            </a:r>
            <a:r>
              <a:rPr lang="ru-RU" sz="2500" b="1" dirty="0">
                <a:solidFill>
                  <a:srgbClr val="FF0000"/>
                </a:solidFill>
              </a:rPr>
              <a:t> як сума документально </a:t>
            </a:r>
            <a:r>
              <a:rPr lang="ru-RU" sz="2500" b="1" dirty="0" err="1">
                <a:solidFill>
                  <a:srgbClr val="FF0000"/>
                </a:solidFill>
              </a:rPr>
              <a:t>підтверджених</a:t>
            </a:r>
            <a:r>
              <a:rPr lang="ru-RU" sz="2500" b="1" dirty="0">
                <a:solidFill>
                  <a:srgbClr val="FF0000"/>
                </a:solidFill>
              </a:rPr>
              <a:t> </a:t>
            </a:r>
            <a:r>
              <a:rPr lang="ru-RU" sz="2500" b="1" dirty="0" err="1">
                <a:solidFill>
                  <a:srgbClr val="FF0000"/>
                </a:solidFill>
              </a:rPr>
              <a:t>витрат</a:t>
            </a:r>
            <a:r>
              <a:rPr lang="ru-RU" sz="2500" b="1" dirty="0">
                <a:solidFill>
                  <a:srgbClr val="FF0000"/>
                </a:solidFill>
              </a:rPr>
              <a:t>, </a:t>
            </a:r>
            <a:r>
              <a:rPr lang="ru-RU" sz="2500" b="1" dirty="0" err="1">
                <a:solidFill>
                  <a:srgbClr val="FF0000"/>
                </a:solidFill>
              </a:rPr>
              <a:t>пов’язаних</a:t>
            </a:r>
            <a:r>
              <a:rPr lang="ru-RU" sz="2500" b="1" dirty="0">
                <a:solidFill>
                  <a:srgbClr val="FF0000"/>
                </a:solidFill>
              </a:rPr>
              <a:t> </a:t>
            </a:r>
            <a:r>
              <a:rPr lang="ru-RU" sz="2500" b="1" dirty="0" err="1">
                <a:solidFill>
                  <a:srgbClr val="FF0000"/>
                </a:solidFill>
              </a:rPr>
              <a:t>із</a:t>
            </a:r>
            <a:r>
              <a:rPr lang="ru-RU" sz="2500" b="1" dirty="0">
                <a:solidFill>
                  <a:srgbClr val="FF0000"/>
                </a:solidFill>
              </a:rPr>
              <a:t>:</a:t>
            </a:r>
          </a:p>
          <a:p>
            <a:pPr algn="just"/>
            <a:r>
              <a:rPr lang="ru-RU" b="1" dirty="0">
                <a:solidFill>
                  <a:prstClr val="black"/>
                </a:solidFill>
              </a:rPr>
              <a:t>1) </a:t>
            </a:r>
            <a:r>
              <a:rPr lang="ru-RU" sz="2000" b="1" dirty="0" err="1">
                <a:solidFill>
                  <a:prstClr val="black"/>
                </a:solidFill>
              </a:rPr>
              <a:t>відновлювальним</a:t>
            </a:r>
            <a:r>
              <a:rPr lang="ru-RU" sz="2000" b="1" dirty="0">
                <a:solidFill>
                  <a:prstClr val="black"/>
                </a:solidFill>
              </a:rPr>
              <a:t> ремонтом </a:t>
            </a:r>
            <a:r>
              <a:rPr lang="ru-RU" sz="2000" b="1" dirty="0" err="1">
                <a:solidFill>
                  <a:prstClr val="black"/>
                </a:solidFill>
              </a:rPr>
              <a:t>пошкодженого</a:t>
            </a:r>
            <a:r>
              <a:rPr lang="ru-RU" sz="2000" b="1" dirty="0">
                <a:solidFill>
                  <a:prstClr val="black"/>
                </a:solidFill>
              </a:rPr>
              <a:t> транспортного </a:t>
            </a:r>
            <a:r>
              <a:rPr lang="ru-RU" sz="2000" b="1" dirty="0" err="1">
                <a:solidFill>
                  <a:prstClr val="black"/>
                </a:solidFill>
              </a:rPr>
              <a:t>засобу</a:t>
            </a:r>
            <a:r>
              <a:rPr lang="ru-RU" sz="2000" b="1" dirty="0">
                <a:solidFill>
                  <a:prstClr val="black"/>
                </a:solidFill>
              </a:rPr>
              <a:t>, </a:t>
            </a:r>
            <a:r>
              <a:rPr lang="ru-RU" sz="2000" b="1" dirty="0" err="1">
                <a:solidFill>
                  <a:prstClr val="black"/>
                </a:solidFill>
              </a:rPr>
              <a:t>включаючи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пошкодження</a:t>
            </a:r>
            <a:r>
              <a:rPr lang="ru-RU" sz="2000" b="1" dirty="0">
                <a:solidFill>
                  <a:prstClr val="black"/>
                </a:solidFill>
              </a:rPr>
              <a:t>, </a:t>
            </a:r>
            <a:r>
              <a:rPr lang="ru-RU" sz="2000" b="1" dirty="0" err="1">
                <a:solidFill>
                  <a:prstClr val="black"/>
                </a:solidFill>
              </a:rPr>
              <a:t>зроблені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умисно</a:t>
            </a:r>
            <a:r>
              <a:rPr lang="ru-RU" sz="2000" b="1" dirty="0">
                <a:solidFill>
                  <a:prstClr val="black"/>
                </a:solidFill>
              </a:rPr>
              <a:t> для </a:t>
            </a:r>
            <a:r>
              <a:rPr lang="ru-RU" sz="2000" b="1" dirty="0" err="1">
                <a:solidFill>
                  <a:prstClr val="black"/>
                </a:solidFill>
              </a:rPr>
              <a:t>врятування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потерпілих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осіб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внаслідок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дорожньо-транспортної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пригоди</a:t>
            </a:r>
            <a:r>
              <a:rPr lang="ru-RU" sz="2000" b="1" dirty="0">
                <a:solidFill>
                  <a:prstClr val="black"/>
                </a:solidFill>
              </a:rPr>
              <a:t>, у порядку, </a:t>
            </a:r>
            <a:r>
              <a:rPr lang="ru-RU" sz="2000" b="1" dirty="0" err="1">
                <a:solidFill>
                  <a:prstClr val="black"/>
                </a:solidFill>
              </a:rPr>
              <a:t>визначеному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частинами</a:t>
            </a:r>
            <a:r>
              <a:rPr lang="ru-RU" sz="2000" b="1" dirty="0">
                <a:solidFill>
                  <a:prstClr val="black"/>
                </a:solidFill>
              </a:rPr>
              <a:t> другою і </a:t>
            </a:r>
            <a:r>
              <a:rPr lang="ru-RU" sz="2000" b="1" dirty="0" err="1">
                <a:solidFill>
                  <a:prstClr val="black"/>
                </a:solidFill>
              </a:rPr>
              <a:t>третьою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цієї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статті</a:t>
            </a:r>
            <a:r>
              <a:rPr lang="ru-RU" sz="2000" b="1" dirty="0">
                <a:solidFill>
                  <a:prstClr val="black"/>
                </a:solidFill>
              </a:rPr>
              <a:t>;</a:t>
            </a:r>
          </a:p>
          <a:p>
            <a:pPr algn="just"/>
            <a:r>
              <a:rPr lang="ru-RU" sz="2000" b="1" dirty="0">
                <a:solidFill>
                  <a:prstClr val="black"/>
                </a:solidFill>
              </a:rPr>
              <a:t>2) </a:t>
            </a:r>
            <a:r>
              <a:rPr lang="ru-RU" sz="2000" b="1" dirty="0" err="1">
                <a:solidFill>
                  <a:prstClr val="black"/>
                </a:solidFill>
              </a:rPr>
              <a:t>евакуацією</a:t>
            </a:r>
            <a:r>
              <a:rPr lang="ru-RU" sz="2000" b="1" dirty="0">
                <a:solidFill>
                  <a:prstClr val="black"/>
                </a:solidFill>
              </a:rPr>
              <a:t> (</a:t>
            </a:r>
            <a:r>
              <a:rPr lang="ru-RU" sz="2000" b="1" dirty="0" err="1">
                <a:solidFill>
                  <a:prstClr val="black"/>
                </a:solidFill>
              </a:rPr>
              <a:t>доставкою</a:t>
            </a:r>
            <a:r>
              <a:rPr lang="ru-RU" sz="2000" b="1" dirty="0">
                <a:solidFill>
                  <a:prstClr val="black"/>
                </a:solidFill>
              </a:rPr>
              <a:t>) транспортного </a:t>
            </a:r>
            <a:r>
              <a:rPr lang="ru-RU" sz="2000" b="1" dirty="0" err="1">
                <a:solidFill>
                  <a:prstClr val="black"/>
                </a:solidFill>
              </a:rPr>
              <a:t>засобу</a:t>
            </a:r>
            <a:r>
              <a:rPr lang="ru-RU" sz="2000" b="1" dirty="0">
                <a:solidFill>
                  <a:prstClr val="black"/>
                </a:solidFill>
              </a:rPr>
              <a:t> в межах 150 </a:t>
            </a:r>
            <a:r>
              <a:rPr lang="ru-RU" sz="2000" b="1" dirty="0" err="1">
                <a:solidFill>
                  <a:prstClr val="black"/>
                </a:solidFill>
              </a:rPr>
              <a:t>кілометрів</a:t>
            </a:r>
            <a:r>
              <a:rPr lang="ru-RU" sz="2000" b="1" dirty="0">
                <a:solidFill>
                  <a:prstClr val="black"/>
                </a:solidFill>
              </a:rPr>
              <a:t> (</a:t>
            </a:r>
            <a:r>
              <a:rPr lang="ru-RU" sz="2000" b="1" dirty="0" err="1">
                <a:solidFill>
                  <a:prstClr val="black"/>
                </a:solidFill>
              </a:rPr>
              <a:t>якщо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інша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відстань</a:t>
            </a:r>
            <a:r>
              <a:rPr lang="ru-RU" sz="2000" b="1" dirty="0">
                <a:solidFill>
                  <a:prstClr val="black"/>
                </a:solidFill>
              </a:rPr>
              <a:t> не </a:t>
            </a:r>
            <a:r>
              <a:rPr lang="ru-RU" sz="2000" b="1" dirty="0" err="1">
                <a:solidFill>
                  <a:prstClr val="black"/>
                </a:solidFill>
              </a:rPr>
              <a:t>погоджена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між</a:t>
            </a:r>
            <a:r>
              <a:rPr lang="ru-RU" sz="2000" b="1" dirty="0">
                <a:solidFill>
                  <a:prstClr val="black"/>
                </a:solidFill>
              </a:rPr>
              <a:t> страховиком (МТСБУ) та </a:t>
            </a:r>
            <a:r>
              <a:rPr lang="ru-RU" sz="2000" b="1" dirty="0" err="1">
                <a:solidFill>
                  <a:prstClr val="black"/>
                </a:solidFill>
              </a:rPr>
              <a:t>потерпілою</a:t>
            </a:r>
            <a:r>
              <a:rPr lang="ru-RU" sz="2000" b="1" dirty="0">
                <a:solidFill>
                  <a:prstClr val="black"/>
                </a:solidFill>
              </a:rPr>
              <a:t> особою) </a:t>
            </a:r>
            <a:r>
              <a:rPr lang="ru-RU" sz="2000" b="1" dirty="0" err="1">
                <a:solidFill>
                  <a:prstClr val="black"/>
                </a:solidFill>
              </a:rPr>
              <a:t>від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місця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дорожньо-транспортної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пригоди</a:t>
            </a:r>
            <a:r>
              <a:rPr lang="ru-RU" sz="2000" b="1" dirty="0">
                <a:solidFill>
                  <a:prstClr val="black"/>
                </a:solidFill>
              </a:rPr>
              <a:t> на </a:t>
            </a:r>
            <a:r>
              <a:rPr lang="ru-RU" sz="2000" b="1" dirty="0" err="1">
                <a:solidFill>
                  <a:prstClr val="black"/>
                </a:solidFill>
              </a:rPr>
              <a:t>території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України</a:t>
            </a:r>
            <a:r>
              <a:rPr lang="ru-RU" sz="2000" b="1" dirty="0">
                <a:solidFill>
                  <a:prstClr val="black"/>
                </a:solidFill>
              </a:rPr>
              <a:t> до </a:t>
            </a:r>
            <a:r>
              <a:rPr lang="ru-RU" sz="2000" b="1" dirty="0" err="1">
                <a:solidFill>
                  <a:prstClr val="black"/>
                </a:solidFill>
              </a:rPr>
              <a:t>місця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проживання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потерпілої</a:t>
            </a:r>
            <a:r>
              <a:rPr lang="ru-RU" sz="2000" b="1" dirty="0">
                <a:solidFill>
                  <a:prstClr val="black"/>
                </a:solidFill>
              </a:rPr>
              <a:t> особи </a:t>
            </a:r>
            <a:r>
              <a:rPr lang="ru-RU" sz="2000" b="1" dirty="0" err="1">
                <a:solidFill>
                  <a:prstClr val="black"/>
                </a:solidFill>
              </a:rPr>
              <a:t>або</a:t>
            </a:r>
            <a:r>
              <a:rPr lang="ru-RU" sz="2000" b="1" dirty="0">
                <a:solidFill>
                  <a:prstClr val="black"/>
                </a:solidFill>
              </a:rPr>
              <a:t> до </a:t>
            </a:r>
            <a:r>
              <a:rPr lang="ru-RU" sz="2000" b="1" dirty="0" err="1">
                <a:solidFill>
                  <a:prstClr val="black"/>
                </a:solidFill>
              </a:rPr>
              <a:t>місця</a:t>
            </a:r>
            <a:r>
              <a:rPr lang="ru-RU" sz="2000" b="1" dirty="0">
                <a:solidFill>
                  <a:prstClr val="black"/>
                </a:solidFill>
              </a:rPr>
              <a:t> стоянки на </a:t>
            </a:r>
            <a:r>
              <a:rPr lang="ru-RU" sz="2000" b="1" dirty="0" err="1">
                <a:solidFill>
                  <a:prstClr val="black"/>
                </a:solidFill>
              </a:rPr>
              <a:t>території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України</a:t>
            </a:r>
            <a:r>
              <a:rPr lang="ru-RU" sz="2000" b="1" dirty="0">
                <a:solidFill>
                  <a:prstClr val="black"/>
                </a:solidFill>
              </a:rPr>
              <a:t>, </a:t>
            </a:r>
            <a:r>
              <a:rPr lang="ru-RU" sz="2000" b="1" dirty="0" err="1">
                <a:solidFill>
                  <a:prstClr val="black"/>
                </a:solidFill>
              </a:rPr>
              <a:t>або</a:t>
            </a:r>
            <a:r>
              <a:rPr lang="ru-RU" sz="2000" b="1" dirty="0">
                <a:solidFill>
                  <a:prstClr val="black"/>
                </a:solidFill>
              </a:rPr>
              <a:t> до </a:t>
            </a:r>
            <a:r>
              <a:rPr lang="ru-RU" sz="2000" b="1" dirty="0" err="1">
                <a:solidFill>
                  <a:prstClr val="black"/>
                </a:solidFill>
              </a:rPr>
              <a:t>місця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здійснення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відновлювального</a:t>
            </a:r>
            <a:r>
              <a:rPr lang="ru-RU" sz="2000" b="1" dirty="0">
                <a:solidFill>
                  <a:prstClr val="black"/>
                </a:solidFill>
              </a:rPr>
              <a:t> ремонту на </a:t>
            </a:r>
            <a:r>
              <a:rPr lang="ru-RU" sz="2000" b="1" dirty="0" err="1">
                <a:solidFill>
                  <a:prstClr val="black"/>
                </a:solidFill>
              </a:rPr>
              <a:t>території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України</a:t>
            </a:r>
            <a:r>
              <a:rPr lang="ru-RU" sz="2000" b="1" dirty="0">
                <a:solidFill>
                  <a:prstClr val="black"/>
                </a:solidFill>
              </a:rPr>
              <a:t>, а </a:t>
            </a:r>
            <a:r>
              <a:rPr lang="ru-RU" sz="2000" b="1" dirty="0" err="1">
                <a:solidFill>
                  <a:prstClr val="black"/>
                </a:solidFill>
              </a:rPr>
              <a:t>також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від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місця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проживання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потерпілої</a:t>
            </a:r>
            <a:r>
              <a:rPr lang="ru-RU" sz="2000" b="1" dirty="0">
                <a:solidFill>
                  <a:prstClr val="black"/>
                </a:solidFill>
              </a:rPr>
              <a:t> особи </a:t>
            </a:r>
            <a:r>
              <a:rPr lang="ru-RU" sz="2000" b="1" dirty="0" err="1">
                <a:solidFill>
                  <a:prstClr val="black"/>
                </a:solidFill>
              </a:rPr>
              <a:t>або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місця</a:t>
            </a:r>
            <a:r>
              <a:rPr lang="ru-RU" sz="2000" b="1" dirty="0">
                <a:solidFill>
                  <a:prstClr val="black"/>
                </a:solidFill>
              </a:rPr>
              <a:t> стоянки на </a:t>
            </a:r>
            <a:r>
              <a:rPr lang="ru-RU" sz="2000" b="1" dirty="0" err="1">
                <a:solidFill>
                  <a:prstClr val="black"/>
                </a:solidFill>
              </a:rPr>
              <a:t>території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України</a:t>
            </a:r>
            <a:r>
              <a:rPr lang="ru-RU" sz="2000" b="1" dirty="0">
                <a:solidFill>
                  <a:prstClr val="black"/>
                </a:solidFill>
              </a:rPr>
              <a:t> до </a:t>
            </a:r>
            <a:r>
              <a:rPr lang="ru-RU" sz="2000" b="1" dirty="0" err="1">
                <a:solidFill>
                  <a:prstClr val="black"/>
                </a:solidFill>
              </a:rPr>
              <a:t>місця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здійснення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відновлювального</a:t>
            </a:r>
            <a:r>
              <a:rPr lang="ru-RU" sz="2000" b="1" dirty="0">
                <a:solidFill>
                  <a:prstClr val="black"/>
                </a:solidFill>
              </a:rPr>
              <a:t> ремонту на </a:t>
            </a:r>
            <a:r>
              <a:rPr lang="ru-RU" sz="2000" b="1" dirty="0" err="1">
                <a:solidFill>
                  <a:prstClr val="black"/>
                </a:solidFill>
              </a:rPr>
              <a:t>території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України</a:t>
            </a:r>
            <a:r>
              <a:rPr lang="ru-RU" sz="2000" b="1" dirty="0">
                <a:solidFill>
                  <a:prstClr val="black"/>
                </a:solidFill>
              </a:rPr>
              <a:t>;</a:t>
            </a:r>
          </a:p>
          <a:p>
            <a:pPr algn="just"/>
            <a:r>
              <a:rPr lang="ru-RU" sz="2000" b="1" dirty="0">
                <a:solidFill>
                  <a:prstClr val="black"/>
                </a:solidFill>
              </a:rPr>
              <a:t>3) оплатою </a:t>
            </a:r>
            <a:r>
              <a:rPr lang="ru-RU" sz="2000" b="1" dirty="0" err="1">
                <a:solidFill>
                  <a:prstClr val="black"/>
                </a:solidFill>
              </a:rPr>
              <a:t>послуг</a:t>
            </a:r>
            <a:r>
              <a:rPr lang="ru-RU" sz="2000" b="1" dirty="0">
                <a:solidFill>
                  <a:prstClr val="black"/>
                </a:solidFill>
              </a:rPr>
              <a:t> стоянки, </a:t>
            </a:r>
            <a:r>
              <a:rPr lang="ru-RU" sz="2000" b="1" dirty="0" err="1">
                <a:solidFill>
                  <a:prstClr val="black"/>
                </a:solidFill>
              </a:rPr>
              <a:t>якщо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транспортний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засіб</a:t>
            </a:r>
            <a:r>
              <a:rPr lang="ru-RU" sz="2000" b="1" dirty="0">
                <a:solidFill>
                  <a:prstClr val="black"/>
                </a:solidFill>
              </a:rPr>
              <a:t> з </a:t>
            </a:r>
            <a:r>
              <a:rPr lang="ru-RU" sz="2000" b="1" dirty="0" err="1">
                <a:solidFill>
                  <a:prstClr val="black"/>
                </a:solidFill>
              </a:rPr>
              <a:t>поважних</a:t>
            </a:r>
            <a:r>
              <a:rPr lang="ru-RU" sz="2000" b="1" dirty="0">
                <a:solidFill>
                  <a:prstClr val="black"/>
                </a:solidFill>
              </a:rPr>
              <a:t> причин </a:t>
            </a:r>
            <a:r>
              <a:rPr lang="ru-RU" sz="2000" b="1" dirty="0" err="1">
                <a:solidFill>
                  <a:prstClr val="black"/>
                </a:solidFill>
              </a:rPr>
              <a:t>необхідно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перемістити</a:t>
            </a:r>
            <a:r>
              <a:rPr lang="ru-RU" sz="2000" b="1" dirty="0">
                <a:solidFill>
                  <a:prstClr val="black"/>
                </a:solidFill>
              </a:rPr>
              <a:t> на стоянку, але не </a:t>
            </a:r>
            <a:r>
              <a:rPr lang="ru-RU" sz="2000" b="1" dirty="0" err="1">
                <a:solidFill>
                  <a:prstClr val="black"/>
                </a:solidFill>
              </a:rPr>
              <a:t>більше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ніж</a:t>
            </a:r>
            <a:r>
              <a:rPr lang="ru-RU" sz="2000" b="1" dirty="0">
                <a:solidFill>
                  <a:prstClr val="black"/>
                </a:solidFill>
              </a:rPr>
              <a:t> до </a:t>
            </a:r>
            <a:r>
              <a:rPr lang="ru-RU" sz="2000" b="1" dirty="0" err="1">
                <a:solidFill>
                  <a:prstClr val="black"/>
                </a:solidFill>
              </a:rPr>
              <a:t>дати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отримання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страхової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виплати</a:t>
            </a:r>
            <a:r>
              <a:rPr lang="ru-RU" sz="2000" b="1" dirty="0">
                <a:solidFill>
                  <a:prstClr val="black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314984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err="1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Вартість</a:t>
            </a:r>
            <a:r>
              <a:rPr lang="ru-RU" sz="2400" b="1" dirty="0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відновлювального</a:t>
            </a:r>
            <a:r>
              <a:rPr lang="ru-RU" sz="2400" b="1" dirty="0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ремонту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72480" y="500042"/>
            <a:ext cx="9433048" cy="64017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err="1">
                <a:solidFill>
                  <a:srgbClr val="FF0000"/>
                </a:solidFill>
              </a:rPr>
              <a:t>Вартість</a:t>
            </a:r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000" b="1" dirty="0" err="1">
                <a:solidFill>
                  <a:srgbClr val="FF0000"/>
                </a:solidFill>
              </a:rPr>
              <a:t>відновлювального</a:t>
            </a:r>
            <a:r>
              <a:rPr lang="ru-RU" sz="2000" b="1" dirty="0">
                <a:solidFill>
                  <a:srgbClr val="FF0000"/>
                </a:solidFill>
              </a:rPr>
              <a:t> ремонту </a:t>
            </a:r>
            <a:r>
              <a:rPr lang="ru-RU" sz="2000" b="1" dirty="0" err="1">
                <a:solidFill>
                  <a:srgbClr val="FF0000"/>
                </a:solidFill>
              </a:rPr>
              <a:t>пошкодженого</a:t>
            </a:r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uk-UA" sz="2000" b="1" dirty="0" smtClean="0">
                <a:solidFill>
                  <a:srgbClr val="FF0000"/>
                </a:solidFill>
              </a:rPr>
              <a:t>ТЗ</a:t>
            </a:r>
            <a:r>
              <a:rPr lang="ru-RU" sz="2000" b="1" dirty="0" smtClean="0">
                <a:solidFill>
                  <a:srgbClr val="FF0000"/>
                </a:solidFill>
              </a:rPr>
              <a:t> </a:t>
            </a:r>
            <a:r>
              <a:rPr lang="ru-RU" sz="2000" b="1" dirty="0" err="1" smtClean="0">
                <a:solidFill>
                  <a:srgbClr val="FF0000"/>
                </a:solidFill>
              </a:rPr>
              <a:t>включає</a:t>
            </a:r>
            <a:r>
              <a:rPr lang="ru-RU" sz="2000" b="1" dirty="0" smtClean="0">
                <a:solidFill>
                  <a:srgbClr val="FF0000"/>
                </a:solidFill>
              </a:rPr>
              <a:t>:</a:t>
            </a:r>
            <a:endParaRPr lang="en-US" sz="2000" b="1" dirty="0" smtClean="0">
              <a:solidFill>
                <a:srgbClr val="FF0000"/>
              </a:solidFill>
            </a:endParaRPr>
          </a:p>
          <a:p>
            <a:pPr algn="just"/>
            <a:r>
              <a:rPr lang="en-US" sz="2000" b="1" dirty="0" smtClean="0"/>
              <a:t>- </a:t>
            </a:r>
            <a:r>
              <a:rPr lang="ru-RU" b="1" dirty="0" err="1" smtClean="0">
                <a:solidFill>
                  <a:prstClr val="black"/>
                </a:solidFill>
              </a:rPr>
              <a:t>вартість</a:t>
            </a:r>
            <a:r>
              <a:rPr lang="ru-RU" b="1" dirty="0" smtClean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складових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частин</a:t>
            </a:r>
            <a:r>
              <a:rPr lang="ru-RU" b="1" dirty="0">
                <a:solidFill>
                  <a:prstClr val="black"/>
                </a:solidFill>
              </a:rPr>
              <a:t> (деталей) транспортного </a:t>
            </a:r>
            <a:r>
              <a:rPr lang="ru-RU" b="1" dirty="0" err="1">
                <a:solidFill>
                  <a:prstClr val="black"/>
                </a:solidFill>
              </a:rPr>
              <a:t>засобу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що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потребують</a:t>
            </a:r>
            <a:r>
              <a:rPr lang="ru-RU" b="1" dirty="0">
                <a:solidFill>
                  <a:prstClr val="black"/>
                </a:solidFill>
              </a:rPr>
              <a:t> ремонту (</a:t>
            </a:r>
            <a:r>
              <a:rPr lang="ru-RU" b="1" dirty="0" err="1">
                <a:solidFill>
                  <a:prstClr val="black"/>
                </a:solidFill>
              </a:rPr>
              <a:t>заміни</a:t>
            </a:r>
            <a:r>
              <a:rPr lang="ru-RU" b="1" dirty="0">
                <a:solidFill>
                  <a:prstClr val="black"/>
                </a:solidFill>
              </a:rPr>
              <a:t>) у </a:t>
            </a:r>
            <a:r>
              <a:rPr lang="ru-RU" b="1" dirty="0" err="1">
                <a:solidFill>
                  <a:prstClr val="black"/>
                </a:solidFill>
              </a:rPr>
              <a:t>зв’язку</a:t>
            </a:r>
            <a:r>
              <a:rPr lang="ru-RU" b="1" dirty="0">
                <a:solidFill>
                  <a:prstClr val="black"/>
                </a:solidFill>
              </a:rPr>
              <a:t> з </a:t>
            </a:r>
            <a:r>
              <a:rPr lang="ru-RU" b="1" dirty="0" err="1">
                <a:solidFill>
                  <a:prstClr val="black"/>
                </a:solidFill>
              </a:rPr>
              <a:t>їх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пошкодженням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внаслідок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дорожньо-транспортної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пригоди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відповідно</a:t>
            </a:r>
            <a:r>
              <a:rPr lang="ru-RU" b="1" dirty="0">
                <a:solidFill>
                  <a:prstClr val="black"/>
                </a:solidFill>
              </a:rPr>
              <a:t> до </a:t>
            </a:r>
            <a:r>
              <a:rPr lang="ru-RU" b="1" dirty="0" err="1">
                <a:solidFill>
                  <a:prstClr val="black"/>
                </a:solidFill>
              </a:rPr>
              <a:t>переліку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визначеного</a:t>
            </a:r>
            <a:r>
              <a:rPr lang="ru-RU" b="1" dirty="0">
                <a:solidFill>
                  <a:prstClr val="black"/>
                </a:solidFill>
              </a:rPr>
              <a:t> на </a:t>
            </a:r>
            <a:r>
              <a:rPr lang="ru-RU" b="1" dirty="0" err="1">
                <a:solidFill>
                  <a:prstClr val="black"/>
                </a:solidFill>
              </a:rPr>
              <a:t>підставі</a:t>
            </a:r>
            <a:r>
              <a:rPr lang="ru-RU" b="1" dirty="0">
                <a:solidFill>
                  <a:prstClr val="black"/>
                </a:solidFill>
              </a:rPr>
              <a:t> акта </a:t>
            </a:r>
            <a:r>
              <a:rPr lang="ru-RU" b="1" dirty="0" err="1">
                <a:solidFill>
                  <a:prstClr val="black"/>
                </a:solidFill>
              </a:rPr>
              <a:t>огляду</a:t>
            </a:r>
            <a:r>
              <a:rPr lang="ru-RU" b="1" dirty="0">
                <a:solidFill>
                  <a:prstClr val="black"/>
                </a:solidFill>
              </a:rPr>
              <a:t> транспортного </a:t>
            </a:r>
            <a:r>
              <a:rPr lang="ru-RU" b="1" dirty="0" err="1">
                <a:solidFill>
                  <a:prstClr val="black"/>
                </a:solidFill>
              </a:rPr>
              <a:t>засобу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складеного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представником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smtClean="0">
                <a:solidFill>
                  <a:prstClr val="black"/>
                </a:solidFill>
              </a:rPr>
              <a:t>страховика, </a:t>
            </a:r>
            <a:r>
              <a:rPr lang="ru-RU" b="1" dirty="0" err="1">
                <a:solidFill>
                  <a:prstClr val="black"/>
                </a:solidFill>
              </a:rPr>
              <a:t>або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висновку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суб’єкта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оціночної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діяльності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оцінювача</a:t>
            </a:r>
            <a:r>
              <a:rPr lang="ru-RU" b="1" dirty="0">
                <a:solidFill>
                  <a:prstClr val="black"/>
                </a:solidFill>
              </a:rPr>
              <a:t>, судового </a:t>
            </a:r>
            <a:r>
              <a:rPr lang="ru-RU" b="1" dirty="0" err="1">
                <a:solidFill>
                  <a:prstClr val="black"/>
                </a:solidFill>
              </a:rPr>
              <a:t>експерта</a:t>
            </a:r>
            <a:r>
              <a:rPr lang="ru-RU" b="1" dirty="0" smtClean="0">
                <a:solidFill>
                  <a:prstClr val="black"/>
                </a:solidFill>
              </a:rPr>
              <a:t>, </a:t>
            </a:r>
            <a:r>
              <a:rPr lang="ru-RU" b="1" dirty="0">
                <a:solidFill>
                  <a:prstClr val="black"/>
                </a:solidFill>
              </a:rPr>
              <a:t>а </a:t>
            </a:r>
            <a:r>
              <a:rPr lang="ru-RU" b="1" dirty="0" err="1">
                <a:solidFill>
                  <a:prstClr val="black"/>
                </a:solidFill>
              </a:rPr>
              <a:t>також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вартість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матеріалів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необхідних</a:t>
            </a:r>
            <a:r>
              <a:rPr lang="ru-RU" b="1" dirty="0">
                <a:solidFill>
                  <a:prstClr val="black"/>
                </a:solidFill>
              </a:rPr>
              <a:t> для </a:t>
            </a:r>
            <a:r>
              <a:rPr lang="ru-RU" b="1" dirty="0" err="1">
                <a:solidFill>
                  <a:prstClr val="black"/>
                </a:solidFill>
              </a:rPr>
              <a:t>здійснення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відповідного</a:t>
            </a:r>
            <a:r>
              <a:rPr lang="ru-RU" b="1" dirty="0">
                <a:solidFill>
                  <a:prstClr val="black"/>
                </a:solidFill>
              </a:rPr>
              <a:t> ремонту</a:t>
            </a:r>
            <a:r>
              <a:rPr lang="ru-RU" b="1" dirty="0" smtClean="0">
                <a:solidFill>
                  <a:prstClr val="black"/>
                </a:solidFill>
              </a:rPr>
              <a:t>;</a:t>
            </a:r>
            <a:endParaRPr lang="en-US" b="1" dirty="0" smtClean="0">
              <a:solidFill>
                <a:prstClr val="black"/>
              </a:solidFill>
            </a:endParaRPr>
          </a:p>
          <a:p>
            <a:pPr marL="457200" indent="-457200" algn="just">
              <a:buAutoNum type="arabicParenR"/>
            </a:pPr>
            <a:endParaRPr lang="ru-RU" sz="500" b="1" dirty="0">
              <a:solidFill>
                <a:prstClr val="black"/>
              </a:solidFill>
            </a:endParaRPr>
          </a:p>
          <a:p>
            <a:pPr algn="just"/>
            <a:r>
              <a:rPr lang="en-US" b="1" dirty="0" smtClean="0">
                <a:solidFill>
                  <a:prstClr val="black"/>
                </a:solidFill>
              </a:rPr>
              <a:t>- </a:t>
            </a:r>
            <a:r>
              <a:rPr lang="ru-RU" b="1" dirty="0" err="1" smtClean="0">
                <a:solidFill>
                  <a:prstClr val="black"/>
                </a:solidFill>
              </a:rPr>
              <a:t>вартість</a:t>
            </a:r>
            <a:r>
              <a:rPr lang="ru-RU" b="1" dirty="0" smtClean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робіт</a:t>
            </a:r>
            <a:r>
              <a:rPr lang="ru-RU" b="1" dirty="0">
                <a:solidFill>
                  <a:prstClr val="black"/>
                </a:solidFill>
              </a:rPr>
              <a:t> з ремонту (</a:t>
            </a:r>
            <a:r>
              <a:rPr lang="ru-RU" b="1" dirty="0" err="1">
                <a:solidFill>
                  <a:prstClr val="black"/>
                </a:solidFill>
              </a:rPr>
              <a:t>заміни</a:t>
            </a:r>
            <a:r>
              <a:rPr lang="ru-RU" b="1" dirty="0">
                <a:solidFill>
                  <a:prstClr val="black"/>
                </a:solidFill>
              </a:rPr>
              <a:t>) </a:t>
            </a:r>
            <a:r>
              <a:rPr lang="ru-RU" b="1" dirty="0" err="1">
                <a:solidFill>
                  <a:prstClr val="black"/>
                </a:solidFill>
              </a:rPr>
              <a:t>складових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частин</a:t>
            </a:r>
            <a:r>
              <a:rPr lang="ru-RU" b="1" dirty="0">
                <a:solidFill>
                  <a:prstClr val="black"/>
                </a:solidFill>
              </a:rPr>
              <a:t> (деталей) транспортного </a:t>
            </a:r>
            <a:r>
              <a:rPr lang="ru-RU" b="1" dirty="0" err="1">
                <a:solidFill>
                  <a:prstClr val="black"/>
                </a:solidFill>
              </a:rPr>
              <a:t>засобу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що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потребують</a:t>
            </a:r>
            <a:r>
              <a:rPr lang="ru-RU" b="1" dirty="0">
                <a:solidFill>
                  <a:prstClr val="black"/>
                </a:solidFill>
              </a:rPr>
              <a:t> ремонту (</a:t>
            </a:r>
            <a:r>
              <a:rPr lang="ru-RU" b="1" dirty="0" err="1">
                <a:solidFill>
                  <a:prstClr val="black"/>
                </a:solidFill>
              </a:rPr>
              <a:t>заміни</a:t>
            </a:r>
            <a:r>
              <a:rPr lang="ru-RU" b="1" dirty="0">
                <a:solidFill>
                  <a:prstClr val="black"/>
                </a:solidFill>
              </a:rPr>
              <a:t>) у </a:t>
            </a:r>
            <a:r>
              <a:rPr lang="ru-RU" b="1" dirty="0" err="1">
                <a:solidFill>
                  <a:prstClr val="black"/>
                </a:solidFill>
              </a:rPr>
              <a:t>зв’язку</a:t>
            </a:r>
            <a:r>
              <a:rPr lang="ru-RU" b="1" dirty="0">
                <a:solidFill>
                  <a:prstClr val="black"/>
                </a:solidFill>
              </a:rPr>
              <a:t> з </a:t>
            </a:r>
            <a:r>
              <a:rPr lang="ru-RU" b="1" dirty="0" err="1">
                <a:solidFill>
                  <a:prstClr val="black"/>
                </a:solidFill>
              </a:rPr>
              <a:t>їх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пошкодженням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внаслідок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дорожньо-транспортної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пригоди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відповідно</a:t>
            </a:r>
            <a:r>
              <a:rPr lang="ru-RU" b="1" dirty="0">
                <a:solidFill>
                  <a:prstClr val="black"/>
                </a:solidFill>
              </a:rPr>
              <a:t> до </a:t>
            </a:r>
            <a:r>
              <a:rPr lang="ru-RU" b="1" dirty="0" err="1">
                <a:solidFill>
                  <a:prstClr val="black"/>
                </a:solidFill>
              </a:rPr>
              <a:t>переліку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передбаченого</a:t>
            </a:r>
            <a:r>
              <a:rPr lang="ru-RU" b="1" dirty="0">
                <a:solidFill>
                  <a:prstClr val="black"/>
                </a:solidFill>
              </a:rPr>
              <a:t> пунктом 1 </a:t>
            </a:r>
            <a:r>
              <a:rPr lang="ru-RU" b="1" dirty="0" err="1">
                <a:solidFill>
                  <a:prstClr val="black"/>
                </a:solidFill>
              </a:rPr>
              <a:t>цієї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частини</a:t>
            </a:r>
            <a:r>
              <a:rPr lang="ru-RU" b="1" dirty="0">
                <a:solidFill>
                  <a:prstClr val="black"/>
                </a:solidFill>
              </a:rPr>
              <a:t>.</a:t>
            </a:r>
            <a:endParaRPr lang="en-US" b="1" dirty="0">
              <a:solidFill>
                <a:prstClr val="black"/>
              </a:solidFill>
            </a:endParaRPr>
          </a:p>
          <a:p>
            <a:pPr marL="457200" indent="-457200" algn="just">
              <a:buAutoNum type="arabicParenR"/>
            </a:pPr>
            <a:endParaRPr lang="en-US" sz="500" b="1" dirty="0">
              <a:solidFill>
                <a:prstClr val="black"/>
              </a:solidFill>
            </a:endParaRPr>
          </a:p>
          <a:p>
            <a:pPr marL="285750" indent="-285750" algn="just">
              <a:buFont typeface="Wingdings" pitchFamily="2" charset="2"/>
              <a:buChar char="§"/>
            </a:pPr>
            <a:r>
              <a:rPr lang="ru-RU" b="1" dirty="0">
                <a:solidFill>
                  <a:srgbClr val="C00000"/>
                </a:solidFill>
              </a:rPr>
              <a:t>Для транспортного </a:t>
            </a:r>
            <a:r>
              <a:rPr lang="ru-RU" b="1" dirty="0" err="1">
                <a:solidFill>
                  <a:srgbClr val="C00000"/>
                </a:solidFill>
              </a:rPr>
              <a:t>засобу</a:t>
            </a:r>
            <a:r>
              <a:rPr lang="ru-RU" b="1" dirty="0">
                <a:solidFill>
                  <a:srgbClr val="C00000"/>
                </a:solidFill>
              </a:rPr>
              <a:t>, строк </a:t>
            </a:r>
            <a:r>
              <a:rPr lang="ru-RU" b="1" dirty="0" err="1">
                <a:solidFill>
                  <a:srgbClr val="C00000"/>
                </a:solidFill>
              </a:rPr>
              <a:t>експлуатації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якого</a:t>
            </a:r>
            <a:r>
              <a:rPr lang="ru-RU" b="1" dirty="0">
                <a:solidFill>
                  <a:srgbClr val="C00000"/>
                </a:solidFill>
              </a:rPr>
              <a:t> до </a:t>
            </a:r>
            <a:r>
              <a:rPr lang="ru-RU" b="1" dirty="0" err="1">
                <a:solidFill>
                  <a:srgbClr val="C00000"/>
                </a:solidFill>
              </a:rPr>
              <a:t>настання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дорожньо-транспортної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пригоди</a:t>
            </a:r>
            <a:r>
              <a:rPr lang="ru-RU" b="1" dirty="0">
                <a:solidFill>
                  <a:srgbClr val="C00000"/>
                </a:solidFill>
              </a:rPr>
              <a:t> не </a:t>
            </a:r>
            <a:r>
              <a:rPr lang="ru-RU" b="1" dirty="0" err="1">
                <a:solidFill>
                  <a:srgbClr val="C00000"/>
                </a:solidFill>
              </a:rPr>
              <a:t>перевищує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п’ять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років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або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щодо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якого</a:t>
            </a:r>
            <a:r>
              <a:rPr lang="ru-RU" b="1" dirty="0">
                <a:solidFill>
                  <a:srgbClr val="C00000"/>
                </a:solidFill>
              </a:rPr>
              <a:t> є </a:t>
            </a:r>
            <a:r>
              <a:rPr lang="ru-RU" b="1" dirty="0" err="1">
                <a:solidFill>
                  <a:srgbClr val="C00000"/>
                </a:solidFill>
              </a:rPr>
              <a:t>чинними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гарантійні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зобов’язання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виробника</a:t>
            </a:r>
            <a:r>
              <a:rPr lang="ru-RU" b="1" dirty="0">
                <a:solidFill>
                  <a:srgbClr val="C00000"/>
                </a:solidFill>
              </a:rPr>
              <a:t> транспортного </a:t>
            </a:r>
            <a:r>
              <a:rPr lang="ru-RU" b="1" dirty="0" err="1">
                <a:solidFill>
                  <a:srgbClr val="C00000"/>
                </a:solidFill>
              </a:rPr>
              <a:t>засобу</a:t>
            </a:r>
            <a:r>
              <a:rPr lang="ru-RU" b="1" dirty="0">
                <a:solidFill>
                  <a:srgbClr val="C00000"/>
                </a:solidFill>
              </a:rPr>
              <a:t>, за </a:t>
            </a:r>
            <a:r>
              <a:rPr lang="ru-RU" b="1" dirty="0" err="1">
                <a:solidFill>
                  <a:srgbClr val="C00000"/>
                </a:solidFill>
              </a:rPr>
              <a:t>умови</a:t>
            </a:r>
            <a:r>
              <a:rPr lang="ru-RU" b="1" dirty="0">
                <a:solidFill>
                  <a:srgbClr val="C00000"/>
                </a:solidFill>
              </a:rPr>
              <a:t> документального </a:t>
            </a:r>
            <a:r>
              <a:rPr lang="ru-RU" b="1" dirty="0" err="1">
                <a:solidFill>
                  <a:srgbClr val="C00000"/>
                </a:solidFill>
              </a:rPr>
              <a:t>підтвердження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їх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чинності</a:t>
            </a:r>
            <a:r>
              <a:rPr lang="ru-RU" b="1" dirty="0">
                <a:solidFill>
                  <a:srgbClr val="C00000"/>
                </a:solidFill>
              </a:rPr>
              <a:t>, до </a:t>
            </a:r>
            <a:r>
              <a:rPr lang="ru-RU" b="1" dirty="0" err="1">
                <a:solidFill>
                  <a:srgbClr val="C00000"/>
                </a:solidFill>
              </a:rPr>
              <a:t>розрахунку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вартості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складових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частин</a:t>
            </a:r>
            <a:r>
              <a:rPr lang="ru-RU" b="1" dirty="0">
                <a:solidFill>
                  <a:srgbClr val="C00000"/>
                </a:solidFill>
              </a:rPr>
              <a:t> (деталей) транспортного </a:t>
            </a:r>
            <a:r>
              <a:rPr lang="ru-RU" b="1" dirty="0" err="1">
                <a:solidFill>
                  <a:srgbClr val="C00000"/>
                </a:solidFill>
              </a:rPr>
              <a:t>засобу</a:t>
            </a:r>
            <a:r>
              <a:rPr lang="ru-RU" b="1" dirty="0">
                <a:solidFill>
                  <a:srgbClr val="C00000"/>
                </a:solidFill>
              </a:rPr>
              <a:t>, </a:t>
            </a:r>
            <a:r>
              <a:rPr lang="ru-RU" b="1" dirty="0" err="1">
                <a:solidFill>
                  <a:srgbClr val="C00000"/>
                </a:solidFill>
              </a:rPr>
              <a:t>що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потребують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заміни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новими</a:t>
            </a:r>
            <a:r>
              <a:rPr lang="ru-RU" b="1" dirty="0">
                <a:solidFill>
                  <a:srgbClr val="C00000"/>
                </a:solidFill>
              </a:rPr>
              <a:t>, </a:t>
            </a:r>
            <a:r>
              <a:rPr lang="ru-RU" b="1" dirty="0" err="1">
                <a:solidFill>
                  <a:srgbClr val="C00000"/>
                </a:solidFill>
              </a:rPr>
              <a:t>включається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вартість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невживаних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складових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частин</a:t>
            </a:r>
            <a:r>
              <a:rPr lang="ru-RU" b="1" dirty="0">
                <a:solidFill>
                  <a:srgbClr val="C00000"/>
                </a:solidFill>
              </a:rPr>
              <a:t> (деталей), </a:t>
            </a:r>
            <a:r>
              <a:rPr lang="ru-RU" b="1" dirty="0" err="1">
                <a:solidFill>
                  <a:srgbClr val="C00000"/>
                </a:solidFill>
              </a:rPr>
              <a:t>дозволених</a:t>
            </a:r>
            <a:r>
              <a:rPr lang="ru-RU" b="1" dirty="0">
                <a:solidFill>
                  <a:srgbClr val="C00000"/>
                </a:solidFill>
              </a:rPr>
              <a:t> заводом-</a:t>
            </a:r>
            <a:r>
              <a:rPr lang="ru-RU" b="1" dirty="0" err="1">
                <a:solidFill>
                  <a:srgbClr val="C00000"/>
                </a:solidFill>
              </a:rPr>
              <a:t>виробником</a:t>
            </a:r>
            <a:r>
              <a:rPr lang="ru-RU" b="1" dirty="0">
                <a:solidFill>
                  <a:srgbClr val="C00000"/>
                </a:solidFill>
              </a:rPr>
              <a:t> для </a:t>
            </a:r>
            <a:r>
              <a:rPr lang="ru-RU" b="1" dirty="0" err="1">
                <a:solidFill>
                  <a:srgbClr val="C00000"/>
                </a:solidFill>
              </a:rPr>
              <a:t>обслуговування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відповідних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транспортних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засобів</a:t>
            </a:r>
            <a:r>
              <a:rPr lang="ru-RU" b="1" dirty="0">
                <a:solidFill>
                  <a:srgbClr val="C00000"/>
                </a:solidFill>
              </a:rPr>
              <a:t>. </a:t>
            </a:r>
            <a:endParaRPr lang="en-US" b="1" dirty="0" smtClean="0">
              <a:solidFill>
                <a:srgbClr val="C00000"/>
              </a:solidFill>
            </a:endParaRPr>
          </a:p>
          <a:p>
            <a:pPr marL="285750" indent="-285750" algn="just">
              <a:buFont typeface="Wingdings" pitchFamily="2" charset="2"/>
              <a:buChar char="§"/>
            </a:pPr>
            <a:r>
              <a:rPr lang="ru-RU" b="1" dirty="0" smtClean="0">
                <a:solidFill>
                  <a:srgbClr val="C00000"/>
                </a:solidFill>
              </a:rPr>
              <a:t>Для </a:t>
            </a:r>
            <a:r>
              <a:rPr lang="ru-RU" b="1" dirty="0" err="1">
                <a:solidFill>
                  <a:srgbClr val="C00000"/>
                </a:solidFill>
              </a:rPr>
              <a:t>інших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транспортних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засобів</a:t>
            </a:r>
            <a:r>
              <a:rPr lang="ru-RU" b="1" dirty="0">
                <a:solidFill>
                  <a:srgbClr val="C00000"/>
                </a:solidFill>
              </a:rPr>
              <a:t> до </a:t>
            </a:r>
            <a:r>
              <a:rPr lang="ru-RU" b="1" dirty="0" err="1">
                <a:solidFill>
                  <a:srgbClr val="C00000"/>
                </a:solidFill>
              </a:rPr>
              <a:t>розрахунку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вартості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складових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частин</a:t>
            </a:r>
            <a:r>
              <a:rPr lang="ru-RU" b="1" dirty="0">
                <a:solidFill>
                  <a:srgbClr val="C00000"/>
                </a:solidFill>
              </a:rPr>
              <a:t> (деталей) транспортного </a:t>
            </a:r>
            <a:r>
              <a:rPr lang="ru-RU" b="1" dirty="0" err="1">
                <a:solidFill>
                  <a:srgbClr val="C00000"/>
                </a:solidFill>
              </a:rPr>
              <a:t>засобу</a:t>
            </a:r>
            <a:r>
              <a:rPr lang="ru-RU" b="1" dirty="0">
                <a:solidFill>
                  <a:srgbClr val="C00000"/>
                </a:solidFill>
              </a:rPr>
              <a:t>, </a:t>
            </a:r>
            <a:r>
              <a:rPr lang="ru-RU" b="1" dirty="0" err="1">
                <a:solidFill>
                  <a:srgbClr val="C00000"/>
                </a:solidFill>
              </a:rPr>
              <a:t>що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потребують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заміни</a:t>
            </a:r>
            <a:r>
              <a:rPr lang="ru-RU" b="1" dirty="0">
                <a:solidFill>
                  <a:srgbClr val="C00000"/>
                </a:solidFill>
              </a:rPr>
              <a:t>, </a:t>
            </a:r>
            <a:r>
              <a:rPr lang="ru-RU" b="1" dirty="0" err="1">
                <a:solidFill>
                  <a:srgbClr val="C00000"/>
                </a:solidFill>
              </a:rPr>
              <a:t>може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включатися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вартість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складових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частин</a:t>
            </a:r>
            <a:r>
              <a:rPr lang="ru-RU" b="1" dirty="0">
                <a:solidFill>
                  <a:srgbClr val="C00000"/>
                </a:solidFill>
              </a:rPr>
              <a:t> (деталей) транспортного </a:t>
            </a:r>
            <a:r>
              <a:rPr lang="ru-RU" b="1" dirty="0" err="1">
                <a:solidFill>
                  <a:srgbClr val="C00000"/>
                </a:solidFill>
              </a:rPr>
              <a:t>засобу</a:t>
            </a:r>
            <a:r>
              <a:rPr lang="ru-RU" b="1" dirty="0">
                <a:solidFill>
                  <a:srgbClr val="C00000"/>
                </a:solidFill>
              </a:rPr>
              <a:t>, </a:t>
            </a:r>
            <a:r>
              <a:rPr lang="ru-RU" b="1" dirty="0" err="1">
                <a:solidFill>
                  <a:srgbClr val="C00000"/>
                </a:solidFill>
              </a:rPr>
              <a:t>що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відповідають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технічним</a:t>
            </a:r>
            <a:r>
              <a:rPr lang="ru-RU" b="1" dirty="0">
                <a:solidFill>
                  <a:srgbClr val="C00000"/>
                </a:solidFill>
              </a:rPr>
              <a:t> характеристикам такого транспортного </a:t>
            </a:r>
            <a:r>
              <a:rPr lang="ru-RU" b="1" dirty="0" err="1">
                <a:solidFill>
                  <a:srgbClr val="C00000"/>
                </a:solidFill>
              </a:rPr>
              <a:t>засобу</a:t>
            </a:r>
            <a:r>
              <a:rPr lang="ru-RU" b="1" dirty="0">
                <a:solidFill>
                  <a:srgbClr val="C00000"/>
                </a:solidFill>
              </a:rPr>
              <a:t> та є аналогом </a:t>
            </a:r>
            <a:r>
              <a:rPr lang="ru-RU" b="1" dirty="0" err="1">
                <a:solidFill>
                  <a:srgbClr val="C00000"/>
                </a:solidFill>
              </a:rPr>
              <a:t>оригінальних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складових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частин</a:t>
            </a:r>
            <a:r>
              <a:rPr lang="ru-RU" b="1" dirty="0">
                <a:solidFill>
                  <a:srgbClr val="C00000"/>
                </a:solidFill>
              </a:rPr>
              <a:t> (деталей) транспортного </a:t>
            </a:r>
            <a:r>
              <a:rPr lang="ru-RU" b="1" dirty="0" err="1">
                <a:solidFill>
                  <a:srgbClr val="C00000"/>
                </a:solidFill>
              </a:rPr>
              <a:t>засобу</a:t>
            </a:r>
            <a:r>
              <a:rPr lang="ru-RU" b="1" dirty="0">
                <a:solidFill>
                  <a:srgbClr val="C00000"/>
                </a:solidFill>
              </a:rPr>
              <a:t>.</a:t>
            </a:r>
          </a:p>
          <a:p>
            <a:pPr marL="457200" indent="-457200" algn="just">
              <a:buFontTx/>
              <a:buChar char="-"/>
            </a:pPr>
            <a:endParaRPr lang="ru-RU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14984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err="1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Основні</a:t>
            </a:r>
            <a:r>
              <a:rPr lang="ru-RU" sz="2400" b="1" dirty="0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зміни</a:t>
            </a:r>
            <a:r>
              <a:rPr lang="ru-RU" sz="2400" b="1" dirty="0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ru-RU" sz="2400" b="1" dirty="0" err="1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законі</a:t>
            </a:r>
            <a:r>
              <a:rPr lang="ru-RU" sz="2400" b="1" dirty="0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України</a:t>
            </a:r>
            <a:r>
              <a:rPr lang="ru-RU" sz="2400" b="1" dirty="0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про ОСЦПВ з 01.01.2025 року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4205844"/>
              </p:ext>
            </p:extLst>
          </p:nvPr>
        </p:nvGraphicFramePr>
        <p:xfrm>
          <a:off x="632520" y="692696"/>
          <a:ext cx="8352928" cy="5570538"/>
        </p:xfrm>
        <a:graphic>
          <a:graphicData uri="http://schemas.openxmlformats.org/drawingml/2006/table">
            <a:tbl>
              <a:tblPr firstRow="1" firstCol="1" bandRow="1"/>
              <a:tblGrid>
                <a:gridCol w="4176017"/>
                <a:gridCol w="4176911"/>
              </a:tblGrid>
              <a:tr h="21508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5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Умови, які діють до 01.01.2025 року</a:t>
                      </a:r>
                      <a:endParaRPr lang="ru-RU" sz="2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5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Нові умови </a:t>
                      </a:r>
                      <a:endParaRPr lang="uk-UA" sz="2500" b="1" dirty="0" smtClean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5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 </a:t>
                      </a:r>
                      <a:r>
                        <a:rPr lang="uk-UA" sz="25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01.01.2025 року</a:t>
                      </a:r>
                      <a:endParaRPr lang="ru-RU" sz="2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15086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5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Страхова </a:t>
                      </a:r>
                      <a:r>
                        <a:rPr lang="uk-UA" sz="25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сума</a:t>
                      </a:r>
                      <a:endParaRPr lang="ru-RU" sz="2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BD9A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BD9A"/>
                    </a:solidFill>
                  </a:tcPr>
                </a:tc>
              </a:tr>
              <a:tr h="3386252">
                <a:tc>
                  <a:txBody>
                    <a:bodyPr/>
                    <a:lstStyle/>
                    <a:p>
                      <a:pPr indent="1968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(Ліміт відповідальності)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1968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spcAft>
                          <a:spcPts val="750"/>
                        </a:spcAft>
                        <a:buFont typeface="+mj-lt"/>
                        <a:buAutoNum type="arabicParenR"/>
                      </a:pPr>
                      <a:r>
                        <a:rPr lang="ru-RU" sz="1800" b="1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за шкоду, </a:t>
                      </a:r>
                      <a:r>
                        <a:rPr lang="ru-RU" sz="1800" b="1" dirty="0" err="1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заподіяну</a:t>
                      </a:r>
                      <a:r>
                        <a:rPr lang="ru-RU" sz="1800" b="1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b="1" dirty="0" err="1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життю</a:t>
                      </a:r>
                      <a:r>
                        <a:rPr lang="ru-RU" sz="1800" b="1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та </a:t>
                      </a:r>
                      <a:r>
                        <a:rPr lang="ru-RU" sz="1800" b="1" dirty="0" err="1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здоров’ю</a:t>
                      </a:r>
                      <a:r>
                        <a:rPr lang="ru-RU" sz="1800" b="1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b="1" dirty="0" err="1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потерпілих</a:t>
                      </a:r>
                      <a:r>
                        <a:rPr lang="ru-RU" sz="1800" b="1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b="1" dirty="0" err="1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осіб</a:t>
                      </a:r>
                      <a:r>
                        <a:rPr lang="ru-RU" sz="1800" b="1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: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750"/>
                        </a:spcAft>
                      </a:pPr>
                      <a:r>
                        <a:rPr lang="uk-UA" sz="1800" b="1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320 тисяч гривень</a:t>
                      </a:r>
                      <a:r>
                        <a:rPr lang="uk-UA" sz="1800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на одну потерпілу особу незалежно від кількості потерпілих осіб</a:t>
                      </a:r>
                      <a:r>
                        <a:rPr lang="ru-RU" sz="1800" b="1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;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750"/>
                        </a:spcAft>
                      </a:pPr>
                      <a:r>
                        <a:rPr lang="ru-RU" sz="1800" b="1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2) за шкоду, </a:t>
                      </a:r>
                      <a:r>
                        <a:rPr lang="ru-RU" sz="1800" b="1" dirty="0" err="1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заподіяну</a:t>
                      </a:r>
                      <a:r>
                        <a:rPr lang="ru-RU" sz="1800" b="1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майну </a:t>
                      </a:r>
                      <a:r>
                        <a:rPr lang="ru-RU" sz="1800" b="1" dirty="0" err="1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потерпілих</a:t>
                      </a:r>
                      <a:r>
                        <a:rPr lang="ru-RU" sz="1800" b="1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b="1" dirty="0" err="1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осіб</a:t>
                      </a:r>
                      <a:r>
                        <a:rPr lang="ru-RU" sz="1800" b="1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: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750"/>
                        </a:spcAft>
                      </a:pPr>
                      <a:r>
                        <a:rPr lang="uk-UA" sz="1800" b="1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160</a:t>
                      </a:r>
                      <a:r>
                        <a:rPr lang="ru-RU" sz="1800" b="1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b="1" dirty="0" err="1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тисяч</a:t>
                      </a:r>
                      <a:r>
                        <a:rPr lang="ru-RU" sz="1800" b="1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b="1" dirty="0" err="1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гривень</a:t>
                      </a:r>
                      <a:r>
                        <a:rPr lang="ru-RU" sz="1800" b="1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uk-UA" sz="1800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 одну потерпілу особу але не більше 5-кратної страхової суми на 1 страховий випадок;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750"/>
                        </a:spcAft>
                      </a:pPr>
                      <a:r>
                        <a:rPr lang="uk-UA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(Ліміт відповідальності)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spcAft>
                          <a:spcPts val="750"/>
                        </a:spcAft>
                        <a:buFont typeface="+mj-lt"/>
                        <a:buAutoNum type="arabicParenR"/>
                      </a:pPr>
                      <a:r>
                        <a:rPr lang="ru-RU" sz="1800" b="1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за шкоду, </a:t>
                      </a:r>
                      <a:r>
                        <a:rPr lang="ru-RU" sz="1800" b="1" dirty="0" err="1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заподіяну</a:t>
                      </a:r>
                      <a:r>
                        <a:rPr lang="ru-RU" sz="1800" b="1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b="1" dirty="0" err="1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життю</a:t>
                      </a:r>
                      <a:r>
                        <a:rPr lang="ru-RU" sz="1800" b="1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та </a:t>
                      </a:r>
                      <a:r>
                        <a:rPr lang="ru-RU" sz="1800" b="1" dirty="0" err="1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здоров’ю</a:t>
                      </a:r>
                      <a:r>
                        <a:rPr lang="ru-RU" sz="1800" b="1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b="1" dirty="0" err="1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потерпілих</a:t>
                      </a:r>
                      <a:r>
                        <a:rPr lang="ru-RU" sz="1800" b="1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b="1" dirty="0" err="1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осіб</a:t>
                      </a:r>
                      <a:r>
                        <a:rPr lang="ru-RU" sz="1800" b="1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: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24765" indent="-24765" algn="just">
                        <a:spcAft>
                          <a:spcPts val="750"/>
                        </a:spcAft>
                      </a:pPr>
                      <a:r>
                        <a:rPr lang="ru-RU" sz="1800" b="1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500 </a:t>
                      </a:r>
                      <a:r>
                        <a:rPr lang="ru-RU" sz="1800" b="1" dirty="0" err="1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тисяч</a:t>
                      </a:r>
                      <a:r>
                        <a:rPr lang="ru-RU" sz="1800" b="1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b="1" dirty="0" err="1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гривень</a:t>
                      </a:r>
                      <a:r>
                        <a:rPr lang="ru-RU" sz="1800" b="1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на одну </a:t>
                      </a:r>
                      <a:r>
                        <a:rPr lang="ru-RU" sz="1800" b="1" dirty="0" err="1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потерпілу</a:t>
                      </a:r>
                      <a:r>
                        <a:rPr lang="ru-RU" sz="1800" b="1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особу та 5 </a:t>
                      </a:r>
                      <a:r>
                        <a:rPr lang="ru-RU" sz="1800" b="1" dirty="0" err="1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мільйонів</a:t>
                      </a:r>
                      <a:r>
                        <a:rPr lang="ru-RU" sz="1800" b="1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b="1" dirty="0" err="1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гривень</a:t>
                      </a:r>
                      <a:r>
                        <a:rPr lang="ru-RU" sz="1800" b="1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на один </a:t>
                      </a:r>
                      <a:r>
                        <a:rPr lang="ru-RU" sz="1800" b="1" dirty="0" err="1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страховий</a:t>
                      </a:r>
                      <a:r>
                        <a:rPr lang="ru-RU" sz="1800" b="1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b="1" dirty="0" err="1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випадок</a:t>
                      </a:r>
                      <a:r>
                        <a:rPr lang="ru-RU" sz="1800" b="1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b="1" u="sng" dirty="0" err="1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незалежно</a:t>
                      </a:r>
                      <a:r>
                        <a:rPr lang="ru-RU" sz="1800" b="1" u="sng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b="1" u="sng" dirty="0" err="1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від</a:t>
                      </a:r>
                      <a:r>
                        <a:rPr lang="ru-RU" sz="1800" b="1" u="sng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b="1" u="sng" dirty="0" err="1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кількості</a:t>
                      </a:r>
                      <a:r>
                        <a:rPr lang="ru-RU" sz="1800" b="1" u="sng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b="1" u="sng" dirty="0" err="1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потерпілих</a:t>
                      </a:r>
                      <a:r>
                        <a:rPr lang="ru-RU" sz="1800" b="1" u="sng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b="1" u="sng" dirty="0" err="1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осіб</a:t>
                      </a:r>
                      <a:r>
                        <a:rPr lang="ru-RU" sz="1800" b="1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;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24765" indent="-24765" algn="just">
                        <a:spcAft>
                          <a:spcPts val="750"/>
                        </a:spcAft>
                      </a:pPr>
                      <a:r>
                        <a:rPr lang="ru-RU" sz="1800" b="1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2) за шкоду, </a:t>
                      </a:r>
                      <a:r>
                        <a:rPr lang="ru-RU" sz="1800" b="1" dirty="0" err="1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заподіяну</a:t>
                      </a:r>
                      <a:r>
                        <a:rPr lang="ru-RU" sz="1800" b="1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майну </a:t>
                      </a:r>
                      <a:r>
                        <a:rPr lang="ru-RU" sz="1800" b="1" dirty="0" err="1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потерпілих</a:t>
                      </a:r>
                      <a:r>
                        <a:rPr lang="ru-RU" sz="1800" b="1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b="1" dirty="0" err="1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осіб</a:t>
                      </a:r>
                      <a:r>
                        <a:rPr lang="ru-RU" sz="1800" b="1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: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24765" indent="-24765" algn="just">
                        <a:spcAft>
                          <a:spcPts val="750"/>
                        </a:spcAft>
                      </a:pPr>
                      <a:r>
                        <a:rPr lang="ru-RU" sz="1800" b="1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250 </a:t>
                      </a:r>
                      <a:r>
                        <a:rPr lang="ru-RU" sz="1800" b="1" dirty="0" err="1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тисяч</a:t>
                      </a:r>
                      <a:r>
                        <a:rPr lang="ru-RU" sz="1800" b="1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b="1" dirty="0" err="1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гривень</a:t>
                      </a:r>
                      <a:r>
                        <a:rPr lang="ru-RU" sz="1800" b="1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на одну </a:t>
                      </a:r>
                      <a:r>
                        <a:rPr lang="ru-RU" sz="1800" b="1" dirty="0" err="1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потерпілу</a:t>
                      </a:r>
                      <a:r>
                        <a:rPr lang="ru-RU" sz="1800" b="1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особу та 1,25 </a:t>
                      </a:r>
                      <a:r>
                        <a:rPr lang="ru-RU" sz="1800" b="1" dirty="0" err="1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мільйона</a:t>
                      </a:r>
                      <a:r>
                        <a:rPr lang="ru-RU" sz="1800" b="1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b="1" dirty="0" err="1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гривень</a:t>
                      </a:r>
                      <a:r>
                        <a:rPr lang="ru-RU" sz="1800" b="1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на один </a:t>
                      </a:r>
                      <a:r>
                        <a:rPr lang="ru-RU" sz="1800" b="1" dirty="0" err="1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страховий</a:t>
                      </a:r>
                      <a:r>
                        <a:rPr lang="ru-RU" sz="1800" b="1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b="1" dirty="0" err="1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випадок</a:t>
                      </a:r>
                      <a:r>
                        <a:rPr lang="ru-RU" sz="1800" b="1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b="1" u="sng" dirty="0" err="1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незалежно</a:t>
                      </a:r>
                      <a:r>
                        <a:rPr lang="ru-RU" sz="1800" b="1" u="sng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b="1" u="sng" dirty="0" err="1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від</a:t>
                      </a:r>
                      <a:r>
                        <a:rPr lang="ru-RU" sz="1800" b="1" u="sng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b="1" u="sng" dirty="0" err="1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кількості</a:t>
                      </a:r>
                      <a:r>
                        <a:rPr lang="ru-RU" sz="1800" b="1" u="sng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b="1" u="sng" dirty="0" err="1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потерпілих</a:t>
                      </a:r>
                      <a:r>
                        <a:rPr lang="ru-RU" sz="1800" b="1" u="sng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b="1" u="sng" dirty="0" err="1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осіб</a:t>
                      </a:r>
                      <a:r>
                        <a:rPr lang="ru-RU" sz="1800" b="1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;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8983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err="1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Основні</a:t>
            </a:r>
            <a:r>
              <a:rPr lang="ru-RU" sz="2400" b="1" dirty="0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зміни</a:t>
            </a:r>
            <a:r>
              <a:rPr lang="ru-RU" sz="2400" b="1" dirty="0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ru-RU" sz="2400" b="1" dirty="0" err="1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законі</a:t>
            </a:r>
            <a:r>
              <a:rPr lang="ru-RU" sz="2400" b="1" dirty="0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України</a:t>
            </a:r>
            <a:r>
              <a:rPr lang="ru-RU" sz="2400" b="1" dirty="0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про ОСЦПВ з 01.01.2025 року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3621325"/>
              </p:ext>
            </p:extLst>
          </p:nvPr>
        </p:nvGraphicFramePr>
        <p:xfrm>
          <a:off x="920552" y="692696"/>
          <a:ext cx="8208912" cy="3228304"/>
        </p:xfrm>
        <a:graphic>
          <a:graphicData uri="http://schemas.openxmlformats.org/drawingml/2006/table">
            <a:tbl>
              <a:tblPr firstRow="1" firstCol="1" bandRow="1"/>
              <a:tblGrid>
                <a:gridCol w="4176017"/>
                <a:gridCol w="4032895"/>
              </a:tblGrid>
              <a:tr h="21508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5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Умови, які діють до 01.01.2025 року</a:t>
                      </a:r>
                      <a:endParaRPr lang="ru-RU" sz="2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5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Нові умови </a:t>
                      </a:r>
                      <a:endParaRPr lang="uk-UA" sz="2500" b="1" dirty="0" smtClean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5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 </a:t>
                      </a:r>
                      <a:r>
                        <a:rPr lang="uk-UA" sz="25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01.01.2025 року</a:t>
                      </a:r>
                      <a:endParaRPr lang="ru-RU" sz="2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15086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5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Розрахунок страхового відшкодування </a:t>
                      </a:r>
                      <a:endParaRPr lang="ru-RU" sz="2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BD9A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BD9A"/>
                    </a:solidFill>
                  </a:tcPr>
                </a:tc>
              </a:tr>
              <a:tr h="2005294">
                <a:tc>
                  <a:txBody>
                    <a:bodyPr/>
                    <a:lstStyle/>
                    <a:p>
                      <a:pPr indent="1968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5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 </a:t>
                      </a:r>
                      <a:r>
                        <a:rPr lang="uk-UA" sz="25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врахуванням зносу</a:t>
                      </a:r>
                      <a:endParaRPr lang="ru-RU" sz="2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1968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5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Ст</a:t>
                      </a:r>
                      <a:r>
                        <a:rPr lang="ru-RU" sz="25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29. </a:t>
                      </a:r>
                      <a:r>
                        <a:rPr lang="ru-RU" sz="25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Закону «Про ОСЦПВ»</a:t>
                      </a:r>
                      <a:endParaRPr lang="ru-RU" sz="25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85750" algn="ctr">
                        <a:spcAft>
                          <a:spcPts val="750"/>
                        </a:spcAft>
                      </a:pPr>
                      <a:r>
                        <a:rPr lang="uk-UA" sz="2500" b="1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без </a:t>
                      </a:r>
                      <a:r>
                        <a:rPr lang="uk-UA" sz="2500" b="1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врахування зносу</a:t>
                      </a:r>
                      <a:endParaRPr lang="ru-RU" sz="2500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/>
                      <a:r>
                        <a:rPr lang="uk-UA" sz="2500" b="1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uk-UA" sz="2500" b="1" dirty="0" err="1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Ст</a:t>
                      </a:r>
                      <a:r>
                        <a:rPr lang="uk-UA" sz="2500" b="1" dirty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27. </a:t>
                      </a:r>
                      <a:r>
                        <a:rPr lang="uk-UA" sz="2500" b="1" dirty="0" smtClean="0">
                          <a:solidFill>
                            <a:srgbClr val="333333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Закону «Про ОСЦПВ»</a:t>
                      </a:r>
                      <a:endParaRPr lang="ru-RU" sz="2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3275594"/>
              </p:ext>
            </p:extLst>
          </p:nvPr>
        </p:nvGraphicFramePr>
        <p:xfrm>
          <a:off x="920552" y="3933056"/>
          <a:ext cx="8208912" cy="2484972"/>
        </p:xfrm>
        <a:graphic>
          <a:graphicData uri="http://schemas.openxmlformats.org/drawingml/2006/table">
            <a:tbl>
              <a:tblPr firstRow="1" firstCol="1" bandRow="1"/>
              <a:tblGrid>
                <a:gridCol w="4176017"/>
                <a:gridCol w="4032895"/>
              </a:tblGrid>
              <a:tr h="419836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5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Застосування </a:t>
                      </a:r>
                      <a:r>
                        <a:rPr lang="uk-UA" sz="2500" b="1" dirty="0" err="1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франшизи</a:t>
                      </a:r>
                      <a:endParaRPr lang="ru-RU" sz="2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BD9A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BD9A"/>
                    </a:solidFill>
                  </a:tcPr>
                </a:tc>
              </a:tr>
              <a:tr h="2065136">
                <a:tc>
                  <a:txBody>
                    <a:bodyPr/>
                    <a:lstStyle/>
                    <a:p>
                      <a:pPr indent="1968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uk-UA" sz="2500" b="1" dirty="0" smtClean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indent="1968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5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 </a:t>
                      </a:r>
                      <a:r>
                        <a:rPr lang="uk-UA" sz="25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грн., 1600,00 </a:t>
                      </a:r>
                      <a:r>
                        <a:rPr lang="uk-UA" sz="2500" b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грн</a:t>
                      </a:r>
                      <a:r>
                        <a:rPr lang="uk-UA" sz="25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, </a:t>
                      </a:r>
                      <a:endParaRPr lang="uk-UA" sz="2500" b="1" dirty="0" smtClean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indent="1968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5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3200</a:t>
                      </a:r>
                      <a:r>
                        <a:rPr lang="uk-UA" sz="25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, 00 грн.</a:t>
                      </a:r>
                      <a:endParaRPr lang="ru-RU" sz="2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85750" algn="ctr">
                        <a:spcAft>
                          <a:spcPts val="750"/>
                        </a:spcAft>
                      </a:pPr>
                      <a:endParaRPr lang="uk-UA" sz="2500" b="1" u="sng" dirty="0" smtClean="0">
                        <a:solidFill>
                          <a:srgbClr val="333333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285750" algn="ctr">
                        <a:spcAft>
                          <a:spcPts val="750"/>
                        </a:spcAft>
                      </a:pPr>
                      <a:r>
                        <a:rPr lang="uk-UA" sz="2500" b="1" u="sng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ЗАБОРОНЕНО</a:t>
                      </a:r>
                      <a:endParaRPr lang="ru-RU" sz="2500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53443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err="1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Основні</a:t>
            </a:r>
            <a:r>
              <a:rPr lang="ru-RU" sz="2400" b="1" dirty="0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зміни</a:t>
            </a:r>
            <a:r>
              <a:rPr lang="ru-RU" sz="2400" b="1" dirty="0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ru-RU" sz="2400" b="1" dirty="0" err="1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законі</a:t>
            </a:r>
            <a:r>
              <a:rPr lang="ru-RU" sz="2400" b="1" dirty="0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України</a:t>
            </a:r>
            <a:r>
              <a:rPr lang="ru-RU" sz="2400" b="1" dirty="0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про ОСЦПВ з 01.01.2025 року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4075009"/>
              </p:ext>
            </p:extLst>
          </p:nvPr>
        </p:nvGraphicFramePr>
        <p:xfrm>
          <a:off x="848544" y="1052736"/>
          <a:ext cx="8352928" cy="4721469"/>
        </p:xfrm>
        <a:graphic>
          <a:graphicData uri="http://schemas.openxmlformats.org/drawingml/2006/table">
            <a:tbl>
              <a:tblPr firstRow="1" firstCol="1" bandRow="1"/>
              <a:tblGrid>
                <a:gridCol w="4176017"/>
                <a:gridCol w="4176911"/>
              </a:tblGrid>
              <a:tr h="21508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5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Умови, які діють до 01.01.2025 року</a:t>
                      </a:r>
                      <a:endParaRPr lang="ru-RU" sz="2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5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Нові умови </a:t>
                      </a:r>
                      <a:endParaRPr lang="uk-UA" sz="2500" b="1" dirty="0" smtClean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5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 </a:t>
                      </a:r>
                      <a:r>
                        <a:rPr lang="uk-UA" sz="25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01.01.2025 року</a:t>
                      </a:r>
                      <a:endParaRPr lang="ru-RU" sz="2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15086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500" b="1" dirty="0" err="1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Європротокол</a:t>
                      </a:r>
                      <a:endParaRPr lang="ru-RU" sz="2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BD9A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BD9A"/>
                    </a:solidFill>
                  </a:tcPr>
                </a:tc>
              </a:tr>
              <a:tr h="721206">
                <a:tc>
                  <a:txBody>
                    <a:bodyPr/>
                    <a:lstStyle/>
                    <a:p>
                      <a:pPr indent="1968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1968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5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Ліміт 80 000 </a:t>
                      </a:r>
                      <a:r>
                        <a:rPr lang="uk-UA" sz="2500" b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грн</a:t>
                      </a:r>
                      <a:endParaRPr lang="ru-RU" sz="2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85750" algn="ctr">
                        <a:spcAft>
                          <a:spcPts val="750"/>
                        </a:spcAft>
                      </a:pPr>
                      <a:endParaRPr lang="uk-UA" sz="2500" b="1" dirty="0" smtClean="0">
                        <a:solidFill>
                          <a:srgbClr val="333333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285750" algn="ctr">
                        <a:spcAft>
                          <a:spcPts val="750"/>
                        </a:spcAft>
                      </a:pPr>
                      <a:r>
                        <a:rPr lang="uk-UA" sz="2500" b="1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БЕЗ</a:t>
                      </a:r>
                      <a:r>
                        <a:rPr lang="uk-UA" sz="2500" b="1" baseline="0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ЛІМІТУ</a:t>
                      </a:r>
                      <a:endParaRPr lang="ru-RU" sz="2500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9694">
                <a:tc gridSpan="2">
                  <a:txBody>
                    <a:bodyPr/>
                    <a:lstStyle/>
                    <a:p>
                      <a:pPr indent="1968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5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Пряме врегулювання</a:t>
                      </a:r>
                      <a:endParaRPr lang="ru-RU" sz="2500" b="1" kern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BF9D"/>
                    </a:solidFill>
                  </a:tcPr>
                </a:tc>
                <a:tc hMerge="1">
                  <a:txBody>
                    <a:bodyPr/>
                    <a:lstStyle/>
                    <a:p>
                      <a:pPr indent="285750" algn="ctr">
                        <a:spcAft>
                          <a:spcPts val="75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5294">
                <a:tc>
                  <a:txBody>
                    <a:bodyPr/>
                    <a:lstStyle/>
                    <a:p>
                      <a:pPr indent="1968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5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Тільки </a:t>
                      </a:r>
                      <a:r>
                        <a:rPr lang="uk-UA" sz="25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для клієнтів Страховиків учасників Договору про пряме врегулювання</a:t>
                      </a:r>
                      <a:endParaRPr lang="ru-RU" sz="2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85750" algn="ctr">
                        <a:spcAft>
                          <a:spcPts val="750"/>
                        </a:spcAft>
                      </a:pPr>
                      <a:r>
                        <a:rPr lang="uk-UA" sz="2500" b="1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Для </a:t>
                      </a:r>
                      <a:r>
                        <a:rPr lang="uk-UA" sz="2500" b="1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клієнтів всіх Страховиків, які є членами МТСБУ</a:t>
                      </a:r>
                      <a:endParaRPr lang="ru-RU" sz="2500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10098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schemeClr val="bg1"/>
                </a:solidFill>
                <a:cs typeface="Times New Roman" pitchFamily="18" charset="0"/>
              </a:rPr>
              <a:t>ДЯКУЄМО ЗА УВАГУ!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="" xmlns:a16="http://schemas.microsoft.com/office/drawing/2014/main" id="{9EC565C0-6ECF-4932-AAA4-51078A14CD68}"/>
              </a:ext>
            </a:extLst>
          </p:cNvPr>
          <p:cNvSpPr/>
          <p:nvPr/>
        </p:nvSpPr>
        <p:spPr>
          <a:xfrm>
            <a:off x="488504" y="4797152"/>
            <a:ext cx="8643998" cy="904863"/>
          </a:xfrm>
          <a:prstGeom prst="rect">
            <a:avLst/>
          </a:prstGeom>
        </p:spPr>
        <p:txBody>
          <a:bodyPr wrap="square" numCol="2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spcBef>
                <a:spcPct val="20000"/>
              </a:spcBef>
              <a:buSzPct val="130000"/>
              <a:defRPr/>
            </a:pPr>
            <a:r>
              <a:rPr lang="uk-UA" sz="2400" b="1" i="1" dirty="0">
                <a:cs typeface="Times New Roman" pitchFamily="18" charset="0"/>
              </a:rPr>
              <a:t>Тел.: (044) 277-21-21 </a:t>
            </a:r>
            <a:r>
              <a:rPr lang="uk-UA" sz="800" b="1" i="1" dirty="0">
                <a:cs typeface="Times New Roman" pitchFamily="18" charset="0"/>
              </a:rPr>
              <a:t>(багатоканальний)</a:t>
            </a:r>
          </a:p>
          <a:p>
            <a:pPr marL="342900" indent="-342900">
              <a:spcBef>
                <a:spcPct val="20000"/>
              </a:spcBef>
              <a:buSzPct val="130000"/>
              <a:defRPr/>
            </a:pPr>
            <a:r>
              <a:rPr lang="en-US" sz="2400" b="1" i="1" dirty="0">
                <a:cs typeface="Times New Roman" pitchFamily="18" charset="0"/>
              </a:rPr>
              <a:t>e</a:t>
            </a:r>
            <a:r>
              <a:rPr lang="uk-UA" sz="2400" b="1" i="1" dirty="0">
                <a:cs typeface="Times New Roman" pitchFamily="18" charset="0"/>
              </a:rPr>
              <a:t>-mail: </a:t>
            </a:r>
            <a:r>
              <a:rPr lang="uk-UA" sz="2400" b="1" i="1" dirty="0" err="1">
                <a:cs typeface="Times New Roman" pitchFamily="18" charset="0"/>
              </a:rPr>
              <a:t>info</a:t>
            </a:r>
            <a:r>
              <a:rPr lang="uk-UA" sz="2400" b="1" i="1" dirty="0">
                <a:cs typeface="Times New Roman" pitchFamily="18" charset="0"/>
              </a:rPr>
              <a:t>@</a:t>
            </a:r>
            <a:r>
              <a:rPr lang="uk-UA" sz="2400" b="1" i="1" dirty="0" err="1">
                <a:cs typeface="Times New Roman" pitchFamily="18" charset="0"/>
              </a:rPr>
              <a:t>bbs.com.ua</a:t>
            </a:r>
            <a:r>
              <a:rPr lang="uk-UA" sz="2400" b="1" i="1" dirty="0">
                <a:cs typeface="Times New Roman" pitchFamily="18" charset="0"/>
              </a:rPr>
              <a:t>  </a:t>
            </a:r>
          </a:p>
          <a:p>
            <a:pPr marL="342900" indent="-342900" algn="r">
              <a:spcBef>
                <a:spcPct val="20000"/>
              </a:spcBef>
              <a:buSzPct val="130000"/>
              <a:defRPr/>
            </a:pPr>
            <a:endParaRPr lang="uk-UA" sz="2000" b="1" i="1" dirty="0">
              <a:solidFill>
                <a:srgbClr val="4D4F53"/>
              </a:solidFill>
              <a:cs typeface="Times New Roman" pitchFamily="18" charset="0"/>
            </a:endParaRPr>
          </a:p>
          <a:p>
            <a:pPr marL="342900" lvl="0" indent="-342900" algn="r">
              <a:spcBef>
                <a:spcPct val="20000"/>
              </a:spcBef>
              <a:buSzPct val="130000"/>
              <a:defRPr/>
            </a:pPr>
            <a:r>
              <a:rPr lang="uk-UA" sz="2400" b="1" i="1" dirty="0" err="1">
                <a:solidFill>
                  <a:srgbClr val="4D4F53"/>
                </a:solidFill>
                <a:cs typeface="Times New Roman" pitchFamily="18" charset="0"/>
              </a:rPr>
              <a:t>www.bbs.ua</a:t>
            </a:r>
            <a:r>
              <a:rPr lang="uk-UA" sz="2400" b="1" i="1" dirty="0">
                <a:solidFill>
                  <a:srgbClr val="4D4F53"/>
                </a:solidFill>
                <a:cs typeface="Times New Roman" pitchFamily="18" charset="0"/>
              </a:rPr>
              <a:t> </a:t>
            </a:r>
            <a:endParaRPr lang="ru-RU" sz="2400" dirty="0">
              <a:solidFill>
                <a:srgbClr val="4D4F53"/>
              </a:solidFill>
            </a:endParaRPr>
          </a:p>
        </p:txBody>
      </p:sp>
      <p:pic>
        <p:nvPicPr>
          <p:cNvPr id="3074" name="Picture 2" descr="Color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3844" y="857232"/>
            <a:ext cx="2786082" cy="1016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Прямоугольник 21"/>
          <p:cNvSpPr/>
          <p:nvPr/>
        </p:nvSpPr>
        <p:spPr>
          <a:xfrm>
            <a:off x="3524240" y="3214686"/>
            <a:ext cx="5748823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600" b="1" kern="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ОБЕРІГАЄМО ТЕ, ШО ВИ ЦІНУЄТЕ !!!</a:t>
            </a:r>
            <a:endParaRPr lang="uk-UA" sz="26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90192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Закон </a:t>
            </a:r>
            <a:r>
              <a:rPr lang="ru-RU" sz="2400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України</a:t>
            </a:r>
            <a:r>
              <a:rPr lang="ru-RU" sz="2400" b="1" dirty="0">
                <a:ea typeface="Calibri" panose="020F0502020204030204" pitchFamily="34" charset="0"/>
                <a:cs typeface="Times New Roman" panose="02020603050405020304" pitchFamily="18" charset="0"/>
              </a:rPr>
              <a:t> “Про </a:t>
            </a:r>
            <a:r>
              <a:rPr lang="ru-RU" sz="24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ОСЦПВ” </a:t>
            </a:r>
            <a:endParaRPr lang="uk-UA" sz="2400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7403" y="2292780"/>
            <a:ext cx="9111194" cy="409342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000" b="1" dirty="0" err="1"/>
              <a:t>Учасники</a:t>
            </a:r>
            <a:r>
              <a:rPr lang="ru-RU" sz="2000" b="1" dirty="0"/>
              <a:t> ринку </a:t>
            </a:r>
            <a:r>
              <a:rPr lang="ru-RU" sz="2000" b="1" dirty="0" err="1"/>
              <a:t>обов’язкового</a:t>
            </a:r>
            <a:r>
              <a:rPr lang="ru-RU" sz="2000" b="1" dirty="0"/>
              <a:t> </a:t>
            </a:r>
            <a:r>
              <a:rPr lang="ru-RU" sz="2000" b="1" dirty="0" err="1"/>
              <a:t>страхування</a:t>
            </a:r>
            <a:r>
              <a:rPr lang="ru-RU" sz="2000" b="1" dirty="0"/>
              <a:t> </a:t>
            </a:r>
            <a:r>
              <a:rPr lang="ru-RU" sz="2000" b="1" dirty="0" err="1"/>
              <a:t>цивільно-правової</a:t>
            </a:r>
            <a:r>
              <a:rPr lang="ru-RU" sz="2000" b="1" dirty="0"/>
              <a:t> </a:t>
            </a:r>
            <a:r>
              <a:rPr lang="ru-RU" sz="2000" b="1" dirty="0" err="1"/>
              <a:t>відповідальності</a:t>
            </a:r>
            <a:endParaRPr lang="ru-RU" sz="2000" b="1" dirty="0"/>
          </a:p>
          <a:p>
            <a:endParaRPr lang="ru-RU" sz="2000" b="1" dirty="0"/>
          </a:p>
          <a:p>
            <a:r>
              <a:rPr lang="ru-RU" sz="2000" b="1" dirty="0" err="1" smtClean="0"/>
              <a:t>Учасниками</a:t>
            </a:r>
            <a:r>
              <a:rPr lang="ru-RU" sz="2000" b="1" dirty="0" smtClean="0"/>
              <a:t> </a:t>
            </a:r>
            <a:r>
              <a:rPr lang="ru-RU" sz="2000" b="1" dirty="0"/>
              <a:t>ринку </a:t>
            </a:r>
            <a:r>
              <a:rPr lang="ru-RU" sz="2000" b="1" dirty="0" err="1"/>
              <a:t>обов’язкового</a:t>
            </a:r>
            <a:r>
              <a:rPr lang="ru-RU" sz="2000" b="1" dirty="0"/>
              <a:t> </a:t>
            </a:r>
            <a:r>
              <a:rPr lang="ru-RU" sz="2000" b="1" dirty="0" err="1"/>
              <a:t>страхування</a:t>
            </a:r>
            <a:r>
              <a:rPr lang="ru-RU" sz="2000" b="1" dirty="0"/>
              <a:t> </a:t>
            </a:r>
            <a:r>
              <a:rPr lang="ru-RU" sz="2000" b="1" dirty="0" err="1"/>
              <a:t>цивільно-правової</a:t>
            </a:r>
            <a:r>
              <a:rPr lang="ru-RU" sz="2000" b="1" dirty="0"/>
              <a:t> </a:t>
            </a:r>
            <a:r>
              <a:rPr lang="ru-RU" sz="2000" b="1" dirty="0" err="1"/>
              <a:t>відповідальності</a:t>
            </a:r>
            <a:r>
              <a:rPr lang="ru-RU" sz="2000" b="1" dirty="0"/>
              <a:t> є </a:t>
            </a:r>
            <a:r>
              <a:rPr lang="ru-RU" sz="2000" b="1" dirty="0" err="1"/>
              <a:t>страхувальники</a:t>
            </a:r>
            <a:r>
              <a:rPr lang="ru-RU" sz="2000" b="1" dirty="0"/>
              <a:t> та </a:t>
            </a:r>
            <a:r>
              <a:rPr lang="ru-RU" sz="2000" b="1" dirty="0" err="1"/>
              <a:t>інші</a:t>
            </a:r>
            <a:r>
              <a:rPr lang="ru-RU" sz="2000" b="1" dirty="0"/>
              <a:t> особи, </a:t>
            </a:r>
            <a:r>
              <a:rPr lang="ru-RU" sz="2000" b="1" dirty="0" err="1"/>
              <a:t>цивільно-правова</a:t>
            </a:r>
            <a:r>
              <a:rPr lang="ru-RU" sz="2000" b="1" dirty="0"/>
              <a:t> </a:t>
            </a:r>
            <a:r>
              <a:rPr lang="ru-RU" sz="2000" b="1" dirty="0" err="1"/>
              <a:t>відповідальність</a:t>
            </a:r>
            <a:r>
              <a:rPr lang="ru-RU" sz="2000" b="1" dirty="0"/>
              <a:t> </a:t>
            </a:r>
            <a:r>
              <a:rPr lang="ru-RU" sz="2000" b="1" dirty="0" err="1"/>
              <a:t>яких</a:t>
            </a:r>
            <a:r>
              <a:rPr lang="ru-RU" sz="2000" b="1" dirty="0"/>
              <a:t> застрахована, </a:t>
            </a:r>
            <a:r>
              <a:rPr lang="ru-RU" sz="2000" b="1" dirty="0" err="1"/>
              <a:t>потерпілі</a:t>
            </a:r>
            <a:r>
              <a:rPr lang="ru-RU" sz="2000" b="1" dirty="0"/>
              <a:t> особи (</a:t>
            </a:r>
            <a:r>
              <a:rPr lang="ru-RU" sz="2000" b="1" dirty="0" err="1"/>
              <a:t>їхні</a:t>
            </a:r>
            <a:r>
              <a:rPr lang="ru-RU" sz="2000" b="1" dirty="0"/>
              <a:t> </a:t>
            </a:r>
            <a:r>
              <a:rPr lang="ru-RU" sz="2000" b="1" dirty="0" err="1"/>
              <a:t>законні</a:t>
            </a:r>
            <a:r>
              <a:rPr lang="ru-RU" sz="2000" b="1" dirty="0"/>
              <a:t> </a:t>
            </a:r>
            <a:r>
              <a:rPr lang="ru-RU" sz="2000" b="1" dirty="0" err="1"/>
              <a:t>представники</a:t>
            </a:r>
            <a:r>
              <a:rPr lang="ru-RU" sz="2000" b="1" dirty="0"/>
              <a:t>, </a:t>
            </a:r>
            <a:r>
              <a:rPr lang="ru-RU" sz="2000" b="1" dirty="0" err="1"/>
              <a:t>спадкоємці</a:t>
            </a:r>
            <a:r>
              <a:rPr lang="ru-RU" sz="2000" b="1" dirty="0"/>
              <a:t>, </a:t>
            </a:r>
            <a:r>
              <a:rPr lang="ru-RU" sz="2000" b="1" dirty="0" err="1"/>
              <a:t>правонаступники</a:t>
            </a:r>
            <a:r>
              <a:rPr lang="ru-RU" sz="2000" b="1" dirty="0"/>
              <a:t>), </a:t>
            </a:r>
            <a:r>
              <a:rPr lang="ru-RU" sz="2000" b="1" dirty="0" err="1"/>
              <a:t>інші</a:t>
            </a:r>
            <a:r>
              <a:rPr lang="ru-RU" sz="2000" b="1" dirty="0"/>
              <a:t> особи, </a:t>
            </a:r>
            <a:r>
              <a:rPr lang="ru-RU" sz="2000" b="1" dirty="0" err="1"/>
              <a:t>які</a:t>
            </a:r>
            <a:r>
              <a:rPr lang="ru-RU" sz="2000" b="1" dirty="0"/>
              <a:t> </a:t>
            </a:r>
            <a:r>
              <a:rPr lang="ru-RU" sz="2000" b="1" dirty="0" err="1"/>
              <a:t>відповідно</a:t>
            </a:r>
            <a:r>
              <a:rPr lang="ru-RU" sz="2000" b="1" dirty="0"/>
              <a:t> до </a:t>
            </a:r>
            <a:r>
              <a:rPr lang="ru-RU" sz="2000" b="1" dirty="0" err="1"/>
              <a:t>цього</a:t>
            </a:r>
            <a:r>
              <a:rPr lang="ru-RU" sz="2000" b="1" dirty="0"/>
              <a:t> Закону </a:t>
            </a:r>
            <a:r>
              <a:rPr lang="ru-RU" sz="2000" b="1" dirty="0" err="1"/>
              <a:t>мають</a:t>
            </a:r>
            <a:r>
              <a:rPr lang="ru-RU" sz="2000" b="1" dirty="0"/>
              <a:t> право на </a:t>
            </a:r>
            <a:r>
              <a:rPr lang="ru-RU" sz="2000" b="1" dirty="0" err="1"/>
              <a:t>отримання</a:t>
            </a:r>
            <a:r>
              <a:rPr lang="ru-RU" sz="2000" b="1" dirty="0"/>
              <a:t> </a:t>
            </a:r>
            <a:r>
              <a:rPr lang="ru-RU" sz="2000" b="1" dirty="0" err="1"/>
              <a:t>страхової</a:t>
            </a:r>
            <a:r>
              <a:rPr lang="ru-RU" sz="2000" b="1" dirty="0"/>
              <a:t> </a:t>
            </a:r>
            <a:r>
              <a:rPr lang="ru-RU" sz="2000" b="1" dirty="0" err="1"/>
              <a:t>виплати</a:t>
            </a:r>
            <a:r>
              <a:rPr lang="ru-RU" sz="2000" b="1" dirty="0"/>
              <a:t>, страховики, </a:t>
            </a:r>
            <a:r>
              <a:rPr lang="ru-RU" sz="2000" b="1" dirty="0" err="1"/>
              <a:t>надавачі</a:t>
            </a:r>
            <a:r>
              <a:rPr lang="ru-RU" sz="2000" b="1" dirty="0"/>
              <a:t> </a:t>
            </a:r>
            <a:r>
              <a:rPr lang="ru-RU" sz="2000" b="1" dirty="0" err="1"/>
              <a:t>супровідних</a:t>
            </a:r>
            <a:r>
              <a:rPr lang="ru-RU" sz="2000" b="1" dirty="0"/>
              <a:t> </a:t>
            </a:r>
            <a:r>
              <a:rPr lang="ru-RU" sz="2000" b="1" dirty="0" err="1"/>
              <a:t>послуг</a:t>
            </a:r>
            <a:r>
              <a:rPr lang="ru-RU" sz="2000" b="1" dirty="0"/>
              <a:t> на ринку </a:t>
            </a:r>
            <a:r>
              <a:rPr lang="ru-RU" sz="2000" b="1" dirty="0" err="1"/>
              <a:t>страхування</a:t>
            </a:r>
            <a:r>
              <a:rPr lang="ru-RU" sz="2000" b="1" dirty="0"/>
              <a:t>, МТСБУ.</a:t>
            </a:r>
          </a:p>
          <a:p>
            <a:endParaRPr lang="ru-RU" sz="2000" b="1" dirty="0"/>
          </a:p>
          <a:p>
            <a:r>
              <a:rPr lang="ru-RU" sz="2000" b="1" dirty="0" err="1"/>
              <a:t>Страхувальники</a:t>
            </a:r>
            <a:r>
              <a:rPr lang="ru-RU" sz="2000" b="1" dirty="0"/>
              <a:t>, </a:t>
            </a:r>
            <a:r>
              <a:rPr lang="ru-RU" sz="2000" b="1" dirty="0" err="1"/>
              <a:t>які</a:t>
            </a:r>
            <a:r>
              <a:rPr lang="ru-RU" sz="2000" b="1" dirty="0"/>
              <a:t> є </a:t>
            </a:r>
            <a:r>
              <a:rPr lang="ru-RU" sz="2000" b="1" dirty="0" err="1"/>
              <a:t>фізичними</a:t>
            </a:r>
            <a:r>
              <a:rPr lang="ru-RU" sz="2000" b="1" dirty="0"/>
              <a:t> особами, </a:t>
            </a:r>
            <a:r>
              <a:rPr lang="ru-RU" sz="2000" b="1" dirty="0" err="1"/>
              <a:t>інші</a:t>
            </a:r>
            <a:r>
              <a:rPr lang="ru-RU" sz="2000" b="1" dirty="0"/>
              <a:t> </a:t>
            </a:r>
            <a:r>
              <a:rPr lang="ru-RU" sz="2000" b="1" dirty="0" err="1"/>
              <a:t>фізичні</a:t>
            </a:r>
            <a:r>
              <a:rPr lang="ru-RU" sz="2000" b="1" dirty="0"/>
              <a:t> особи, </a:t>
            </a:r>
            <a:r>
              <a:rPr lang="ru-RU" sz="2000" b="1" dirty="0" err="1"/>
              <a:t>цивільно-правова</a:t>
            </a:r>
            <a:r>
              <a:rPr lang="ru-RU" sz="2000" b="1" dirty="0"/>
              <a:t> </a:t>
            </a:r>
            <a:r>
              <a:rPr lang="ru-RU" sz="2000" b="1" dirty="0" err="1"/>
              <a:t>відповідальність</a:t>
            </a:r>
            <a:r>
              <a:rPr lang="ru-RU" sz="2000" b="1" dirty="0"/>
              <a:t> </a:t>
            </a:r>
            <a:r>
              <a:rPr lang="ru-RU" sz="2000" b="1" dirty="0" err="1"/>
              <a:t>яких</a:t>
            </a:r>
            <a:r>
              <a:rPr lang="ru-RU" sz="2000" b="1" dirty="0"/>
              <a:t> застрахована, </a:t>
            </a:r>
            <a:r>
              <a:rPr lang="ru-RU" sz="2000" b="1" dirty="0" err="1"/>
              <a:t>фізичні</a:t>
            </a:r>
            <a:r>
              <a:rPr lang="ru-RU" sz="2000" b="1" dirty="0"/>
              <a:t> особи, </a:t>
            </a:r>
            <a:r>
              <a:rPr lang="ru-RU" sz="2000" b="1" dirty="0" err="1"/>
              <a:t>які</a:t>
            </a:r>
            <a:r>
              <a:rPr lang="ru-RU" sz="2000" b="1" dirty="0"/>
              <a:t> </a:t>
            </a:r>
            <a:r>
              <a:rPr lang="ru-RU" sz="2000" b="1" dirty="0" err="1"/>
              <a:t>відповідно</a:t>
            </a:r>
            <a:r>
              <a:rPr lang="ru-RU" sz="2000" b="1" dirty="0"/>
              <a:t> до </a:t>
            </a:r>
            <a:r>
              <a:rPr lang="ru-RU" sz="2000" b="1" dirty="0" err="1"/>
              <a:t>цього</a:t>
            </a:r>
            <a:r>
              <a:rPr lang="ru-RU" sz="2000" b="1" dirty="0"/>
              <a:t> Закону </a:t>
            </a:r>
            <a:r>
              <a:rPr lang="ru-RU" sz="2000" b="1" dirty="0" err="1"/>
              <a:t>мають</a:t>
            </a:r>
            <a:r>
              <a:rPr lang="ru-RU" sz="2000" b="1" dirty="0"/>
              <a:t> право на </a:t>
            </a:r>
            <a:r>
              <a:rPr lang="ru-RU" sz="2000" b="1" dirty="0" err="1"/>
              <a:t>отримання</a:t>
            </a:r>
            <a:r>
              <a:rPr lang="ru-RU" sz="2000" b="1" dirty="0"/>
              <a:t> </a:t>
            </a:r>
            <a:r>
              <a:rPr lang="ru-RU" sz="2000" b="1" dirty="0" err="1"/>
              <a:t>страхової</a:t>
            </a:r>
            <a:r>
              <a:rPr lang="ru-RU" sz="2000" b="1" dirty="0"/>
              <a:t> </a:t>
            </a:r>
            <a:r>
              <a:rPr lang="ru-RU" sz="2000" b="1" dirty="0" err="1"/>
              <a:t>виплати</a:t>
            </a:r>
            <a:r>
              <a:rPr lang="ru-RU" sz="2000" b="1" dirty="0"/>
              <a:t>, є </a:t>
            </a:r>
            <a:r>
              <a:rPr lang="ru-RU" sz="2000" b="1" dirty="0" err="1"/>
              <a:t>споживачами</a:t>
            </a:r>
            <a:r>
              <a:rPr lang="ru-RU" sz="2000" b="1" dirty="0"/>
              <a:t> у </a:t>
            </a:r>
            <a:r>
              <a:rPr lang="ru-RU" sz="2000" b="1" dirty="0" err="1"/>
              <a:t>значенні</a:t>
            </a:r>
            <a:r>
              <a:rPr lang="ru-RU" sz="2000" b="1" dirty="0"/>
              <a:t>, </a:t>
            </a:r>
            <a:r>
              <a:rPr lang="ru-RU" sz="2000" b="1" dirty="0" err="1"/>
              <a:t>наведеному</a:t>
            </a:r>
            <a:r>
              <a:rPr lang="ru-RU" sz="2000" b="1" dirty="0"/>
              <a:t> в </a:t>
            </a:r>
            <a:r>
              <a:rPr lang="ru-RU" sz="2000" b="1" dirty="0" err="1"/>
              <a:t>Законі</a:t>
            </a:r>
            <a:r>
              <a:rPr lang="ru-RU" sz="2000" b="1" dirty="0"/>
              <a:t> </a:t>
            </a:r>
            <a:r>
              <a:rPr lang="ru-RU" sz="2000" b="1" dirty="0" err="1"/>
              <a:t>України</a:t>
            </a:r>
            <a:r>
              <a:rPr lang="ru-RU" sz="2000" b="1" dirty="0"/>
              <a:t> "Про </a:t>
            </a:r>
            <a:r>
              <a:rPr lang="ru-RU" sz="2000" b="1" dirty="0" err="1"/>
              <a:t>страхування</a:t>
            </a:r>
            <a:r>
              <a:rPr lang="ru-RU" sz="2000" b="1" dirty="0"/>
              <a:t>".</a:t>
            </a:r>
            <a:endParaRPr lang="ru-RU" sz="20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858502" y="620688"/>
            <a:ext cx="8188996" cy="163121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000" b="1" dirty="0"/>
              <a:t>Закон </a:t>
            </a:r>
            <a:r>
              <a:rPr lang="ru-RU" sz="2000" b="1" dirty="0" err="1"/>
              <a:t>регулює</a:t>
            </a:r>
            <a:r>
              <a:rPr lang="ru-RU" sz="2000" b="1" dirty="0"/>
              <a:t> </a:t>
            </a:r>
            <a:r>
              <a:rPr lang="ru-RU" sz="2000" b="1" dirty="0" err="1"/>
              <a:t>відносини</a:t>
            </a:r>
            <a:r>
              <a:rPr lang="ru-RU" sz="2000" b="1" dirty="0"/>
              <a:t> у </a:t>
            </a:r>
            <a:r>
              <a:rPr lang="ru-RU" sz="2000" b="1" dirty="0" err="1"/>
              <a:t>сфері</a:t>
            </a:r>
            <a:r>
              <a:rPr lang="ru-RU" sz="2000" b="1" dirty="0"/>
              <a:t> </a:t>
            </a:r>
            <a:r>
              <a:rPr lang="ru-RU" sz="2000" b="1" dirty="0" err="1"/>
              <a:t>обов’язкового</a:t>
            </a:r>
            <a:r>
              <a:rPr lang="ru-RU" sz="2000" b="1" dirty="0"/>
              <a:t> </a:t>
            </a:r>
            <a:r>
              <a:rPr lang="ru-RU" sz="2000" b="1" dirty="0" err="1"/>
              <a:t>страхування</a:t>
            </a:r>
            <a:r>
              <a:rPr lang="ru-RU" sz="2000" b="1" dirty="0"/>
              <a:t> </a:t>
            </a:r>
            <a:r>
              <a:rPr lang="ru-RU" sz="2000" b="1" dirty="0" err="1"/>
              <a:t>цивільно-правової</a:t>
            </a:r>
            <a:r>
              <a:rPr lang="ru-RU" sz="2000" b="1" dirty="0"/>
              <a:t> </a:t>
            </a:r>
            <a:r>
              <a:rPr lang="ru-RU" sz="2000" b="1" dirty="0" err="1"/>
              <a:t>відповідальності</a:t>
            </a:r>
            <a:r>
              <a:rPr lang="ru-RU" sz="2000" b="1" dirty="0"/>
              <a:t> </a:t>
            </a:r>
            <a:r>
              <a:rPr lang="ru-RU" sz="2000" b="1" dirty="0" err="1"/>
              <a:t>власників</a:t>
            </a:r>
            <a:r>
              <a:rPr lang="ru-RU" sz="2000" b="1" dirty="0"/>
              <a:t> </a:t>
            </a:r>
            <a:r>
              <a:rPr lang="ru-RU" sz="2000" b="1" dirty="0" err="1"/>
              <a:t>наземних</a:t>
            </a:r>
            <a:r>
              <a:rPr lang="ru-RU" sz="2000" b="1" dirty="0"/>
              <a:t> </a:t>
            </a:r>
            <a:r>
              <a:rPr lang="ru-RU" sz="2000" b="1" dirty="0" err="1"/>
              <a:t>транспортних</a:t>
            </a:r>
            <a:r>
              <a:rPr lang="ru-RU" sz="2000" b="1" dirty="0"/>
              <a:t> </a:t>
            </a:r>
            <a:r>
              <a:rPr lang="ru-RU" sz="2000" b="1" dirty="0" err="1"/>
              <a:t>засобів</a:t>
            </a:r>
            <a:r>
              <a:rPr lang="ru-RU" sz="2000" b="1" dirty="0"/>
              <a:t> і </a:t>
            </a:r>
            <a:r>
              <a:rPr lang="ru-RU" sz="2000" b="1" dirty="0" err="1"/>
              <a:t>спрямований</a:t>
            </a:r>
            <a:r>
              <a:rPr lang="ru-RU" sz="2000" b="1" dirty="0"/>
              <a:t> на </a:t>
            </a:r>
            <a:r>
              <a:rPr lang="ru-RU" sz="2000" b="1" dirty="0" err="1"/>
              <a:t>забезпечення</a:t>
            </a:r>
            <a:r>
              <a:rPr lang="ru-RU" sz="2000" b="1" dirty="0"/>
              <a:t> </a:t>
            </a:r>
            <a:r>
              <a:rPr lang="ru-RU" sz="2000" b="1" dirty="0" err="1"/>
              <a:t>здійснення</a:t>
            </a:r>
            <a:r>
              <a:rPr lang="ru-RU" sz="2000" b="1" dirty="0"/>
              <a:t> </a:t>
            </a:r>
            <a:r>
              <a:rPr lang="ru-RU" sz="2000" b="1" dirty="0" err="1"/>
              <a:t>виплати</a:t>
            </a:r>
            <a:r>
              <a:rPr lang="ru-RU" sz="2000" b="1" dirty="0"/>
              <a:t> за шкоду, </a:t>
            </a:r>
            <a:r>
              <a:rPr lang="ru-RU" sz="2000" b="1" dirty="0" err="1"/>
              <a:t>заподіяну</a:t>
            </a:r>
            <a:r>
              <a:rPr lang="ru-RU" sz="2000" b="1" dirty="0"/>
              <a:t> </a:t>
            </a:r>
            <a:r>
              <a:rPr lang="ru-RU" sz="2000" b="1" dirty="0" err="1"/>
              <a:t>життю</a:t>
            </a:r>
            <a:r>
              <a:rPr lang="ru-RU" sz="2000" b="1" dirty="0"/>
              <a:t>, </a:t>
            </a:r>
            <a:r>
              <a:rPr lang="ru-RU" sz="2000" b="1" dirty="0" err="1"/>
              <a:t>здоров’ю</a:t>
            </a:r>
            <a:r>
              <a:rPr lang="ru-RU" sz="2000" b="1" dirty="0"/>
              <a:t> та/</a:t>
            </a:r>
            <a:r>
              <a:rPr lang="ru-RU" sz="2000" b="1" dirty="0" err="1"/>
              <a:t>або</a:t>
            </a:r>
            <a:r>
              <a:rPr lang="ru-RU" sz="2000" b="1" dirty="0"/>
              <a:t> майну </a:t>
            </a:r>
            <a:r>
              <a:rPr lang="ru-RU" sz="2000" b="1" dirty="0" err="1"/>
              <a:t>потерпілих</a:t>
            </a:r>
            <a:r>
              <a:rPr lang="ru-RU" sz="2000" b="1" dirty="0"/>
              <a:t> </a:t>
            </a:r>
            <a:r>
              <a:rPr lang="ru-RU" sz="2000" b="1" dirty="0" err="1"/>
              <a:t>осіб</a:t>
            </a:r>
            <a:r>
              <a:rPr lang="ru-RU" sz="2000" b="1" dirty="0"/>
              <a:t> </a:t>
            </a:r>
            <a:r>
              <a:rPr lang="ru-RU" sz="2000" b="1" dirty="0" err="1"/>
              <a:t>під</a:t>
            </a:r>
            <a:r>
              <a:rPr lang="ru-RU" sz="2000" b="1" dirty="0"/>
              <a:t> час </a:t>
            </a:r>
            <a:r>
              <a:rPr lang="ru-RU" sz="2000" b="1" dirty="0" err="1"/>
              <a:t>використання</a:t>
            </a:r>
            <a:r>
              <a:rPr lang="ru-RU" sz="2000" b="1" dirty="0"/>
              <a:t> </a:t>
            </a:r>
            <a:r>
              <a:rPr lang="ru-RU" sz="2000" b="1" dirty="0" err="1"/>
              <a:t>наземних</a:t>
            </a:r>
            <a:r>
              <a:rPr lang="ru-RU" sz="2000" b="1" dirty="0"/>
              <a:t> </a:t>
            </a:r>
            <a:r>
              <a:rPr lang="ru-RU" sz="2000" b="1" dirty="0" err="1"/>
              <a:t>транспортних</a:t>
            </a:r>
            <a:r>
              <a:rPr lang="ru-RU" sz="2000" b="1" dirty="0"/>
              <a:t> </a:t>
            </a:r>
            <a:r>
              <a:rPr lang="ru-RU" sz="2000" b="1" dirty="0" err="1"/>
              <a:t>засобів</a:t>
            </a:r>
            <a:r>
              <a:rPr lang="ru-RU" sz="2000" b="1" dirty="0"/>
              <a:t> в </a:t>
            </a:r>
            <a:r>
              <a:rPr lang="ru-RU" sz="2000" b="1" dirty="0" err="1"/>
              <a:t>Україні</a:t>
            </a:r>
            <a:r>
              <a:rPr lang="ru-RU" sz="2000" b="1" dirty="0"/>
              <a:t>.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20733710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72480" y="620688"/>
            <a:ext cx="953204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500" b="1" dirty="0">
              <a:solidFill>
                <a:srgbClr val="FF0000"/>
              </a:solidFill>
            </a:endParaRPr>
          </a:p>
          <a:p>
            <a:r>
              <a:rPr lang="ru-RU" sz="2500" b="1" dirty="0" smtClean="0"/>
              <a:t>Предметом </a:t>
            </a:r>
            <a:r>
              <a:rPr lang="ru-RU" sz="2500" b="1" dirty="0"/>
              <a:t>договору </a:t>
            </a:r>
            <a:r>
              <a:rPr lang="ru-RU" sz="2500" b="1" dirty="0" err="1"/>
              <a:t>обов’язкового</a:t>
            </a:r>
            <a:r>
              <a:rPr lang="ru-RU" sz="2500" b="1" dirty="0"/>
              <a:t> </a:t>
            </a:r>
            <a:r>
              <a:rPr lang="ru-RU" sz="2500" b="1" dirty="0" err="1"/>
              <a:t>страхування</a:t>
            </a:r>
            <a:r>
              <a:rPr lang="ru-RU" sz="2500" b="1" dirty="0"/>
              <a:t> </a:t>
            </a:r>
            <a:r>
              <a:rPr lang="ru-RU" sz="2500" b="1" dirty="0" err="1"/>
              <a:t>цивільно-правової</a:t>
            </a:r>
            <a:r>
              <a:rPr lang="ru-RU" sz="2500" b="1" dirty="0"/>
              <a:t> </a:t>
            </a:r>
            <a:r>
              <a:rPr lang="ru-RU" sz="2500" b="1" dirty="0" err="1"/>
              <a:t>відповідальності</a:t>
            </a:r>
            <a:r>
              <a:rPr lang="ru-RU" sz="2500" b="1" dirty="0"/>
              <a:t> є передача </a:t>
            </a:r>
            <a:r>
              <a:rPr lang="ru-RU" sz="2500" b="1" dirty="0" err="1"/>
              <a:t>страхувальником</a:t>
            </a:r>
            <a:r>
              <a:rPr lang="ru-RU" sz="2500" b="1" dirty="0"/>
              <a:t> за плату </a:t>
            </a:r>
            <a:r>
              <a:rPr lang="ru-RU" sz="2500" b="1" dirty="0" err="1"/>
              <a:t>ризику</a:t>
            </a:r>
            <a:r>
              <a:rPr lang="ru-RU" sz="2500" b="1" dirty="0"/>
              <a:t>, </a:t>
            </a:r>
            <a:r>
              <a:rPr lang="ru-RU" sz="2500" b="1" dirty="0" err="1"/>
              <a:t>пов’язаного</a:t>
            </a:r>
            <a:r>
              <a:rPr lang="ru-RU" sz="2500" b="1" dirty="0"/>
              <a:t> з </a:t>
            </a:r>
            <a:r>
              <a:rPr lang="ru-RU" sz="2500" b="1" dirty="0" err="1"/>
              <a:t>об’єктом</a:t>
            </a:r>
            <a:r>
              <a:rPr lang="ru-RU" sz="2500" b="1" dirty="0"/>
              <a:t> </a:t>
            </a:r>
            <a:r>
              <a:rPr lang="ru-RU" sz="2500" b="1" dirty="0" err="1"/>
              <a:t>страхування</a:t>
            </a:r>
            <a:r>
              <a:rPr lang="ru-RU" sz="2500" b="1" dirty="0"/>
              <a:t>, страховику на </a:t>
            </a:r>
            <a:r>
              <a:rPr lang="ru-RU" sz="2500" b="1" dirty="0" err="1"/>
              <a:t>умовах</a:t>
            </a:r>
            <a:r>
              <a:rPr lang="ru-RU" sz="2500" b="1" dirty="0"/>
              <a:t>, </a:t>
            </a:r>
            <a:r>
              <a:rPr lang="ru-RU" sz="2500" b="1" dirty="0" err="1"/>
              <a:t>визначених</a:t>
            </a:r>
            <a:r>
              <a:rPr lang="ru-RU" sz="2500" b="1" dirty="0"/>
              <a:t> </a:t>
            </a:r>
            <a:r>
              <a:rPr lang="ru-RU" sz="2500" b="1" dirty="0" err="1"/>
              <a:t>цим</a:t>
            </a:r>
            <a:r>
              <a:rPr lang="ru-RU" sz="2500" b="1" dirty="0"/>
              <a:t> Законом.</a:t>
            </a:r>
          </a:p>
          <a:p>
            <a:endParaRPr lang="ru-RU" sz="2500" b="1" dirty="0">
              <a:solidFill>
                <a:srgbClr val="FF0000"/>
              </a:solidFill>
            </a:endParaRPr>
          </a:p>
          <a:p>
            <a:r>
              <a:rPr lang="ru-RU" sz="2500" b="1" dirty="0" err="1" smtClean="0">
                <a:solidFill>
                  <a:srgbClr val="FF0000"/>
                </a:solidFill>
              </a:rPr>
              <a:t>Об’єктом</a:t>
            </a:r>
            <a:r>
              <a:rPr lang="ru-RU" sz="2500" b="1" dirty="0" smtClean="0">
                <a:solidFill>
                  <a:srgbClr val="FF0000"/>
                </a:solidFill>
              </a:rPr>
              <a:t> </a:t>
            </a:r>
            <a:r>
              <a:rPr lang="ru-RU" sz="2500" b="1" dirty="0" err="1">
                <a:solidFill>
                  <a:srgbClr val="FF0000"/>
                </a:solidFill>
              </a:rPr>
              <a:t>страхування</a:t>
            </a:r>
            <a:r>
              <a:rPr lang="ru-RU" sz="2500" b="1" dirty="0">
                <a:solidFill>
                  <a:srgbClr val="FF0000"/>
                </a:solidFill>
              </a:rPr>
              <a:t> за договором </a:t>
            </a:r>
            <a:r>
              <a:rPr lang="ru-RU" sz="2500" b="1" dirty="0" err="1">
                <a:solidFill>
                  <a:srgbClr val="FF0000"/>
                </a:solidFill>
              </a:rPr>
              <a:t>обов’язкового</a:t>
            </a:r>
            <a:r>
              <a:rPr lang="ru-RU" sz="2500" b="1" dirty="0">
                <a:solidFill>
                  <a:srgbClr val="FF0000"/>
                </a:solidFill>
              </a:rPr>
              <a:t> </a:t>
            </a:r>
            <a:r>
              <a:rPr lang="ru-RU" sz="2500" b="1" dirty="0" err="1">
                <a:solidFill>
                  <a:srgbClr val="FF0000"/>
                </a:solidFill>
              </a:rPr>
              <a:t>страхування</a:t>
            </a:r>
            <a:r>
              <a:rPr lang="ru-RU" sz="2500" b="1" dirty="0">
                <a:solidFill>
                  <a:srgbClr val="FF0000"/>
                </a:solidFill>
              </a:rPr>
              <a:t> </a:t>
            </a:r>
            <a:r>
              <a:rPr lang="ru-RU" sz="2500" b="1" dirty="0" err="1">
                <a:solidFill>
                  <a:srgbClr val="FF0000"/>
                </a:solidFill>
              </a:rPr>
              <a:t>цивільно-правової</a:t>
            </a:r>
            <a:r>
              <a:rPr lang="ru-RU" sz="2500" b="1" dirty="0">
                <a:solidFill>
                  <a:srgbClr val="FF0000"/>
                </a:solidFill>
              </a:rPr>
              <a:t> </a:t>
            </a:r>
            <a:r>
              <a:rPr lang="ru-RU" sz="2500" b="1" dirty="0" err="1">
                <a:solidFill>
                  <a:srgbClr val="FF0000"/>
                </a:solidFill>
              </a:rPr>
              <a:t>відповідальності</a:t>
            </a:r>
            <a:r>
              <a:rPr lang="ru-RU" sz="2500" b="1" dirty="0">
                <a:solidFill>
                  <a:srgbClr val="FF0000"/>
                </a:solidFill>
              </a:rPr>
              <a:t> є </a:t>
            </a:r>
            <a:r>
              <a:rPr lang="ru-RU" sz="2500" b="1" dirty="0" err="1">
                <a:solidFill>
                  <a:srgbClr val="FF0000"/>
                </a:solidFill>
              </a:rPr>
              <a:t>відповідальність</a:t>
            </a:r>
            <a:r>
              <a:rPr lang="ru-RU" sz="2500" b="1" dirty="0">
                <a:solidFill>
                  <a:srgbClr val="FF0000"/>
                </a:solidFill>
              </a:rPr>
              <a:t> за шкоду, </a:t>
            </a:r>
            <a:r>
              <a:rPr lang="ru-RU" sz="2500" b="1" dirty="0" err="1">
                <a:solidFill>
                  <a:srgbClr val="FF0000"/>
                </a:solidFill>
              </a:rPr>
              <a:t>заподіяну</a:t>
            </a:r>
            <a:r>
              <a:rPr lang="ru-RU" sz="2500" b="1" dirty="0">
                <a:solidFill>
                  <a:srgbClr val="FF0000"/>
                </a:solidFill>
              </a:rPr>
              <a:t> </a:t>
            </a:r>
            <a:r>
              <a:rPr lang="ru-RU" sz="2500" b="1" dirty="0" err="1">
                <a:solidFill>
                  <a:srgbClr val="FF0000"/>
                </a:solidFill>
              </a:rPr>
              <a:t>внаслідок</a:t>
            </a:r>
            <a:r>
              <a:rPr lang="ru-RU" sz="2500" b="1" dirty="0">
                <a:solidFill>
                  <a:srgbClr val="FF0000"/>
                </a:solidFill>
              </a:rPr>
              <a:t> </a:t>
            </a:r>
            <a:r>
              <a:rPr lang="ru-RU" sz="2500" b="1" dirty="0" err="1">
                <a:solidFill>
                  <a:srgbClr val="FF0000"/>
                </a:solidFill>
              </a:rPr>
              <a:t>використання</a:t>
            </a:r>
            <a:r>
              <a:rPr lang="ru-RU" sz="2500" b="1" dirty="0">
                <a:solidFill>
                  <a:srgbClr val="FF0000"/>
                </a:solidFill>
              </a:rPr>
              <a:t> </a:t>
            </a:r>
            <a:r>
              <a:rPr lang="ru-RU" sz="2500" b="1" dirty="0" err="1">
                <a:solidFill>
                  <a:srgbClr val="FF0000"/>
                </a:solidFill>
              </a:rPr>
              <a:t>забезпеченого</a:t>
            </a:r>
            <a:r>
              <a:rPr lang="ru-RU" sz="2500" b="1" dirty="0">
                <a:solidFill>
                  <a:srgbClr val="FF0000"/>
                </a:solidFill>
              </a:rPr>
              <a:t> транспортного </a:t>
            </a:r>
            <a:r>
              <a:rPr lang="ru-RU" sz="2500" b="1" dirty="0" err="1">
                <a:solidFill>
                  <a:srgbClr val="FF0000"/>
                </a:solidFill>
              </a:rPr>
              <a:t>засобу</a:t>
            </a:r>
            <a:r>
              <a:rPr lang="ru-RU" sz="2500" b="1" dirty="0">
                <a:solidFill>
                  <a:srgbClr val="FF0000"/>
                </a:solidFill>
              </a:rPr>
              <a:t> особою, </a:t>
            </a:r>
            <a:r>
              <a:rPr lang="ru-RU" sz="2500" b="1" dirty="0" err="1">
                <a:solidFill>
                  <a:srgbClr val="FF0000"/>
                </a:solidFill>
              </a:rPr>
              <a:t>цивільно-правова</a:t>
            </a:r>
            <a:r>
              <a:rPr lang="ru-RU" sz="2500" b="1" dirty="0">
                <a:solidFill>
                  <a:srgbClr val="FF0000"/>
                </a:solidFill>
              </a:rPr>
              <a:t> </a:t>
            </a:r>
            <a:r>
              <a:rPr lang="ru-RU" sz="2500" b="1" dirty="0" err="1">
                <a:solidFill>
                  <a:srgbClr val="FF0000"/>
                </a:solidFill>
              </a:rPr>
              <a:t>відповідальність</a:t>
            </a:r>
            <a:r>
              <a:rPr lang="ru-RU" sz="2500" b="1" dirty="0">
                <a:solidFill>
                  <a:srgbClr val="FF0000"/>
                </a:solidFill>
              </a:rPr>
              <a:t> </a:t>
            </a:r>
            <a:r>
              <a:rPr lang="ru-RU" sz="2500" b="1" dirty="0" err="1">
                <a:solidFill>
                  <a:srgbClr val="FF0000"/>
                </a:solidFill>
              </a:rPr>
              <a:t>якої</a:t>
            </a:r>
            <a:r>
              <a:rPr lang="ru-RU" sz="2500" b="1" dirty="0">
                <a:solidFill>
                  <a:srgbClr val="FF0000"/>
                </a:solidFill>
              </a:rPr>
              <a:t> застрахована, </a:t>
            </a:r>
            <a:r>
              <a:rPr lang="ru-RU" sz="2500" b="1" dirty="0" err="1">
                <a:solidFill>
                  <a:srgbClr val="FF0000"/>
                </a:solidFill>
              </a:rPr>
              <a:t>життю</a:t>
            </a:r>
            <a:r>
              <a:rPr lang="ru-RU" sz="2500" b="1" dirty="0">
                <a:solidFill>
                  <a:srgbClr val="FF0000"/>
                </a:solidFill>
              </a:rPr>
              <a:t>, </a:t>
            </a:r>
            <a:r>
              <a:rPr lang="ru-RU" sz="2500" b="1" dirty="0" err="1">
                <a:solidFill>
                  <a:srgbClr val="FF0000"/>
                </a:solidFill>
              </a:rPr>
              <a:t>здоров’ю</a:t>
            </a:r>
            <a:r>
              <a:rPr lang="ru-RU" sz="2500" b="1" dirty="0">
                <a:solidFill>
                  <a:srgbClr val="FF0000"/>
                </a:solidFill>
              </a:rPr>
              <a:t> та/</a:t>
            </a:r>
            <a:r>
              <a:rPr lang="ru-RU" sz="2500" b="1" dirty="0" err="1">
                <a:solidFill>
                  <a:srgbClr val="FF0000"/>
                </a:solidFill>
              </a:rPr>
              <a:t>або</a:t>
            </a:r>
            <a:r>
              <a:rPr lang="ru-RU" sz="2500" b="1" dirty="0">
                <a:solidFill>
                  <a:srgbClr val="FF0000"/>
                </a:solidFill>
              </a:rPr>
              <a:t> майну </a:t>
            </a:r>
            <a:r>
              <a:rPr lang="ru-RU" sz="2500" b="1" dirty="0" err="1">
                <a:solidFill>
                  <a:srgbClr val="FF0000"/>
                </a:solidFill>
              </a:rPr>
              <a:t>потерпілих</a:t>
            </a:r>
            <a:r>
              <a:rPr lang="ru-RU" sz="2500" b="1" dirty="0">
                <a:solidFill>
                  <a:srgbClr val="FF0000"/>
                </a:solidFill>
              </a:rPr>
              <a:t> </a:t>
            </a:r>
            <a:r>
              <a:rPr lang="ru-RU" sz="2500" b="1" dirty="0" err="1">
                <a:solidFill>
                  <a:srgbClr val="FF0000"/>
                </a:solidFill>
              </a:rPr>
              <a:t>осіб</a:t>
            </a:r>
            <a:r>
              <a:rPr lang="ru-RU" sz="2500" b="1" dirty="0">
                <a:solidFill>
                  <a:srgbClr val="FF0000"/>
                </a:solidFill>
              </a:rPr>
              <a:t> </a:t>
            </a:r>
            <a:r>
              <a:rPr lang="ru-RU" sz="2500" b="1" dirty="0" err="1">
                <a:solidFill>
                  <a:srgbClr val="FF0000"/>
                </a:solidFill>
              </a:rPr>
              <a:t>внаслідок</a:t>
            </a:r>
            <a:r>
              <a:rPr lang="ru-RU" sz="2500" b="1" dirty="0">
                <a:solidFill>
                  <a:srgbClr val="FF0000"/>
                </a:solidFill>
              </a:rPr>
              <a:t> </a:t>
            </a:r>
            <a:r>
              <a:rPr lang="ru-RU" sz="2500" b="1" dirty="0" err="1">
                <a:solidFill>
                  <a:srgbClr val="FF0000"/>
                </a:solidFill>
              </a:rPr>
              <a:t>настання</a:t>
            </a:r>
            <a:r>
              <a:rPr lang="ru-RU" sz="2500" b="1" dirty="0">
                <a:solidFill>
                  <a:srgbClr val="FF0000"/>
                </a:solidFill>
              </a:rPr>
              <a:t> страхового </a:t>
            </a:r>
            <a:r>
              <a:rPr lang="ru-RU" sz="2500" b="1" dirty="0" err="1">
                <a:solidFill>
                  <a:srgbClr val="FF0000"/>
                </a:solidFill>
              </a:rPr>
              <a:t>випадку</a:t>
            </a:r>
            <a:r>
              <a:rPr lang="ru-RU" sz="2500" b="1" dirty="0">
                <a:solidFill>
                  <a:srgbClr val="FF0000"/>
                </a:solidFill>
              </a:rPr>
              <a:t>.</a:t>
            </a:r>
            <a:endParaRPr lang="ru-RU" sz="2000" dirty="0" smtClean="0"/>
          </a:p>
        </p:txBody>
      </p:sp>
      <p:sp>
        <p:nvSpPr>
          <p:cNvPr id="18" name="Прямоугольник 17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ea typeface="Calibri" panose="020F0502020204030204" pitchFamily="34" charset="0"/>
                <a:cs typeface="Times New Roman" panose="02020603050405020304" pitchFamily="18" charset="0"/>
              </a:rPr>
              <a:t>Предмет та </a:t>
            </a:r>
            <a:r>
              <a:rPr lang="ru-RU" sz="2400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об’єкт</a:t>
            </a:r>
            <a:r>
              <a:rPr lang="ru-RU" sz="2400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договору</a:t>
            </a:r>
            <a:endParaRPr lang="ru-RU" sz="2400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5039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72480" y="620688"/>
            <a:ext cx="592865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500" b="1" dirty="0">
              <a:solidFill>
                <a:srgbClr val="FF0000"/>
              </a:solidFill>
            </a:endParaRPr>
          </a:p>
          <a:p>
            <a:endParaRPr lang="ru-RU" sz="2500" b="1" dirty="0">
              <a:solidFill>
                <a:prstClr val="black"/>
              </a:solidFill>
            </a:endParaRPr>
          </a:p>
          <a:p>
            <a:r>
              <a:rPr lang="ru-RU" sz="2600" b="1" dirty="0" err="1" smtClean="0">
                <a:solidFill>
                  <a:srgbClr val="C00000"/>
                </a:solidFill>
              </a:rPr>
              <a:t>Страховим</a:t>
            </a:r>
            <a:r>
              <a:rPr lang="ru-RU" sz="2600" b="1" dirty="0" smtClean="0">
                <a:solidFill>
                  <a:srgbClr val="C00000"/>
                </a:solidFill>
              </a:rPr>
              <a:t> </a:t>
            </a:r>
            <a:r>
              <a:rPr lang="ru-RU" sz="2600" b="1" dirty="0" err="1">
                <a:solidFill>
                  <a:srgbClr val="C00000"/>
                </a:solidFill>
              </a:rPr>
              <a:t>випадком</a:t>
            </a:r>
            <a:r>
              <a:rPr lang="ru-RU" sz="2600" b="1" dirty="0">
                <a:solidFill>
                  <a:prstClr val="black"/>
                </a:solidFill>
              </a:rPr>
              <a:t> за договором </a:t>
            </a:r>
            <a:r>
              <a:rPr lang="ru-RU" sz="2600" b="1" dirty="0" err="1">
                <a:solidFill>
                  <a:prstClr val="black"/>
                </a:solidFill>
              </a:rPr>
              <a:t>обов’язкового</a:t>
            </a:r>
            <a:r>
              <a:rPr lang="ru-RU" sz="2600" b="1" dirty="0">
                <a:solidFill>
                  <a:prstClr val="black"/>
                </a:solidFill>
              </a:rPr>
              <a:t> </a:t>
            </a:r>
            <a:r>
              <a:rPr lang="ru-RU" sz="2600" b="1" dirty="0" err="1">
                <a:solidFill>
                  <a:prstClr val="black"/>
                </a:solidFill>
              </a:rPr>
              <a:t>страхування</a:t>
            </a:r>
            <a:r>
              <a:rPr lang="ru-RU" sz="2600" b="1" dirty="0">
                <a:solidFill>
                  <a:prstClr val="black"/>
                </a:solidFill>
              </a:rPr>
              <a:t> </a:t>
            </a:r>
            <a:r>
              <a:rPr lang="ru-RU" sz="2600" b="1" dirty="0" err="1">
                <a:solidFill>
                  <a:prstClr val="black"/>
                </a:solidFill>
              </a:rPr>
              <a:t>цивільно-правової</a:t>
            </a:r>
            <a:r>
              <a:rPr lang="ru-RU" sz="2600" b="1" dirty="0">
                <a:solidFill>
                  <a:prstClr val="black"/>
                </a:solidFill>
              </a:rPr>
              <a:t> </a:t>
            </a:r>
            <a:r>
              <a:rPr lang="ru-RU" sz="2600" b="1" dirty="0" err="1">
                <a:solidFill>
                  <a:prstClr val="black"/>
                </a:solidFill>
              </a:rPr>
              <a:t>відповідальності</a:t>
            </a:r>
            <a:r>
              <a:rPr lang="ru-RU" sz="2600" b="1" dirty="0">
                <a:solidFill>
                  <a:prstClr val="black"/>
                </a:solidFill>
              </a:rPr>
              <a:t> </a:t>
            </a:r>
            <a:r>
              <a:rPr lang="ru-RU" sz="2600" b="1" dirty="0">
                <a:solidFill>
                  <a:srgbClr val="C00000"/>
                </a:solidFill>
              </a:rPr>
              <a:t>є </a:t>
            </a:r>
            <a:r>
              <a:rPr lang="ru-RU" sz="2600" b="1" dirty="0" err="1">
                <a:solidFill>
                  <a:srgbClr val="C00000"/>
                </a:solidFill>
              </a:rPr>
              <a:t>дорожньо-транспортна</a:t>
            </a:r>
            <a:r>
              <a:rPr lang="ru-RU" sz="2600" b="1" dirty="0">
                <a:solidFill>
                  <a:srgbClr val="C00000"/>
                </a:solidFill>
              </a:rPr>
              <a:t> </a:t>
            </a:r>
            <a:r>
              <a:rPr lang="ru-RU" sz="2600" b="1" dirty="0" err="1">
                <a:solidFill>
                  <a:srgbClr val="C00000"/>
                </a:solidFill>
              </a:rPr>
              <a:t>пригода</a:t>
            </a:r>
            <a:r>
              <a:rPr lang="ru-RU" sz="2600" b="1" dirty="0">
                <a:solidFill>
                  <a:srgbClr val="C00000"/>
                </a:solidFill>
              </a:rPr>
              <a:t> за </a:t>
            </a:r>
            <a:r>
              <a:rPr lang="ru-RU" sz="2600" b="1" dirty="0" err="1">
                <a:solidFill>
                  <a:srgbClr val="C00000"/>
                </a:solidFill>
              </a:rPr>
              <a:t>участю</a:t>
            </a:r>
            <a:r>
              <a:rPr lang="ru-RU" sz="2600" b="1" dirty="0">
                <a:solidFill>
                  <a:srgbClr val="C00000"/>
                </a:solidFill>
              </a:rPr>
              <a:t> </a:t>
            </a:r>
            <a:r>
              <a:rPr lang="ru-RU" sz="2600" b="1" dirty="0" err="1">
                <a:solidFill>
                  <a:srgbClr val="C00000"/>
                </a:solidFill>
              </a:rPr>
              <a:t>забезпеченого</a:t>
            </a:r>
            <a:r>
              <a:rPr lang="ru-RU" sz="2600" b="1" dirty="0">
                <a:solidFill>
                  <a:srgbClr val="C00000"/>
                </a:solidFill>
              </a:rPr>
              <a:t> транспортного </a:t>
            </a:r>
            <a:r>
              <a:rPr lang="ru-RU" sz="2600" b="1" dirty="0" err="1">
                <a:solidFill>
                  <a:srgbClr val="C00000"/>
                </a:solidFill>
              </a:rPr>
              <a:t>засобу</a:t>
            </a:r>
            <a:r>
              <a:rPr lang="ru-RU" sz="2600" b="1" dirty="0">
                <a:solidFill>
                  <a:prstClr val="black"/>
                </a:solidFill>
              </a:rPr>
              <a:t>, </a:t>
            </a:r>
            <a:r>
              <a:rPr lang="ru-RU" sz="2600" b="1" dirty="0" err="1">
                <a:solidFill>
                  <a:prstClr val="black"/>
                </a:solidFill>
              </a:rPr>
              <a:t>внаслідок</a:t>
            </a:r>
            <a:r>
              <a:rPr lang="ru-RU" sz="2600" b="1" dirty="0">
                <a:solidFill>
                  <a:prstClr val="black"/>
                </a:solidFill>
              </a:rPr>
              <a:t> </a:t>
            </a:r>
            <a:r>
              <a:rPr lang="ru-RU" sz="2600" b="1" dirty="0" err="1">
                <a:solidFill>
                  <a:prstClr val="black"/>
                </a:solidFill>
              </a:rPr>
              <a:t>якої</a:t>
            </a:r>
            <a:r>
              <a:rPr lang="ru-RU" sz="2600" b="1" dirty="0">
                <a:solidFill>
                  <a:prstClr val="black"/>
                </a:solidFill>
              </a:rPr>
              <a:t> у особи, </a:t>
            </a:r>
            <a:r>
              <a:rPr lang="ru-RU" sz="2600" b="1" dirty="0" err="1">
                <a:solidFill>
                  <a:prstClr val="black"/>
                </a:solidFill>
              </a:rPr>
              <a:t>цивільно-правова</a:t>
            </a:r>
            <a:r>
              <a:rPr lang="ru-RU" sz="2600" b="1" dirty="0">
                <a:solidFill>
                  <a:prstClr val="black"/>
                </a:solidFill>
              </a:rPr>
              <a:t> </a:t>
            </a:r>
            <a:r>
              <a:rPr lang="ru-RU" sz="2600" b="1" dirty="0" err="1">
                <a:solidFill>
                  <a:prstClr val="black"/>
                </a:solidFill>
              </a:rPr>
              <a:t>відповідальність</a:t>
            </a:r>
            <a:r>
              <a:rPr lang="ru-RU" sz="2600" b="1" dirty="0">
                <a:solidFill>
                  <a:prstClr val="black"/>
                </a:solidFill>
              </a:rPr>
              <a:t> </a:t>
            </a:r>
            <a:r>
              <a:rPr lang="ru-RU" sz="2600" b="1" dirty="0" err="1">
                <a:solidFill>
                  <a:prstClr val="black"/>
                </a:solidFill>
              </a:rPr>
              <a:t>якої</a:t>
            </a:r>
            <a:r>
              <a:rPr lang="ru-RU" sz="2600" b="1" dirty="0">
                <a:solidFill>
                  <a:prstClr val="black"/>
                </a:solidFill>
              </a:rPr>
              <a:t> застрахована, </a:t>
            </a:r>
            <a:r>
              <a:rPr lang="ru-RU" sz="2600" b="1" dirty="0" err="1">
                <a:solidFill>
                  <a:prstClr val="black"/>
                </a:solidFill>
              </a:rPr>
              <a:t>виник</a:t>
            </a:r>
            <a:r>
              <a:rPr lang="ru-RU" sz="2600" b="1" dirty="0">
                <a:solidFill>
                  <a:prstClr val="black"/>
                </a:solidFill>
              </a:rPr>
              <a:t> </a:t>
            </a:r>
            <a:r>
              <a:rPr lang="ru-RU" sz="2600" b="1" dirty="0" err="1">
                <a:solidFill>
                  <a:prstClr val="black"/>
                </a:solidFill>
              </a:rPr>
              <a:t>обов’язок</a:t>
            </a:r>
            <a:r>
              <a:rPr lang="ru-RU" sz="2600" b="1" dirty="0">
                <a:solidFill>
                  <a:prstClr val="black"/>
                </a:solidFill>
              </a:rPr>
              <a:t> </a:t>
            </a:r>
            <a:r>
              <a:rPr lang="ru-RU" sz="2600" b="1" dirty="0" err="1">
                <a:solidFill>
                  <a:prstClr val="black"/>
                </a:solidFill>
              </a:rPr>
              <a:t>відшкодувати</a:t>
            </a:r>
            <a:r>
              <a:rPr lang="ru-RU" sz="2600" b="1" dirty="0">
                <a:solidFill>
                  <a:prstClr val="black"/>
                </a:solidFill>
              </a:rPr>
              <a:t> шкоду, </a:t>
            </a:r>
            <a:r>
              <a:rPr lang="ru-RU" sz="2600" b="1" dirty="0" err="1">
                <a:solidFill>
                  <a:prstClr val="black"/>
                </a:solidFill>
              </a:rPr>
              <a:t>заподіяну</a:t>
            </a:r>
            <a:r>
              <a:rPr lang="ru-RU" sz="2600" b="1" dirty="0">
                <a:solidFill>
                  <a:prstClr val="black"/>
                </a:solidFill>
              </a:rPr>
              <a:t> </a:t>
            </a:r>
            <a:r>
              <a:rPr lang="ru-RU" sz="2600" b="1" dirty="0" err="1">
                <a:solidFill>
                  <a:prstClr val="black"/>
                </a:solidFill>
              </a:rPr>
              <a:t>життю</a:t>
            </a:r>
            <a:r>
              <a:rPr lang="ru-RU" sz="2600" b="1" dirty="0">
                <a:solidFill>
                  <a:prstClr val="black"/>
                </a:solidFill>
              </a:rPr>
              <a:t>, </a:t>
            </a:r>
            <a:r>
              <a:rPr lang="ru-RU" sz="2600" b="1" dirty="0" err="1">
                <a:solidFill>
                  <a:prstClr val="black"/>
                </a:solidFill>
              </a:rPr>
              <a:t>здоров’ю</a:t>
            </a:r>
            <a:r>
              <a:rPr lang="ru-RU" sz="2600" b="1" dirty="0">
                <a:solidFill>
                  <a:prstClr val="black"/>
                </a:solidFill>
              </a:rPr>
              <a:t> та/</a:t>
            </a:r>
            <a:r>
              <a:rPr lang="ru-RU" sz="2600" b="1" dirty="0" err="1">
                <a:solidFill>
                  <a:prstClr val="black"/>
                </a:solidFill>
              </a:rPr>
              <a:t>або</a:t>
            </a:r>
            <a:r>
              <a:rPr lang="ru-RU" sz="2600" b="1" dirty="0">
                <a:solidFill>
                  <a:prstClr val="black"/>
                </a:solidFill>
              </a:rPr>
              <a:t> майну </a:t>
            </a:r>
            <a:r>
              <a:rPr lang="ru-RU" sz="2600" b="1" dirty="0" err="1">
                <a:solidFill>
                  <a:prstClr val="black"/>
                </a:solidFill>
              </a:rPr>
              <a:t>потерпілих</a:t>
            </a:r>
            <a:r>
              <a:rPr lang="ru-RU" sz="2600" b="1" dirty="0">
                <a:solidFill>
                  <a:prstClr val="black"/>
                </a:solidFill>
              </a:rPr>
              <a:t> </a:t>
            </a:r>
            <a:r>
              <a:rPr lang="ru-RU" sz="2600" b="1" dirty="0" err="1">
                <a:solidFill>
                  <a:prstClr val="black"/>
                </a:solidFill>
              </a:rPr>
              <a:t>осіб</a:t>
            </a:r>
            <a:r>
              <a:rPr lang="ru-RU" sz="2600" b="1" dirty="0">
                <a:solidFill>
                  <a:prstClr val="black"/>
                </a:solidFill>
              </a:rPr>
              <a:t>.</a:t>
            </a:r>
            <a:endParaRPr lang="ru-RU" sz="2600" dirty="0" smtClean="0">
              <a:solidFill>
                <a:prstClr val="black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err="1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Страховий</a:t>
            </a:r>
            <a:r>
              <a:rPr lang="ru-RU" sz="2400" b="1" dirty="0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випадок</a:t>
            </a:r>
            <a:endParaRPr lang="ru-RU" sz="2400" b="1" dirty="0">
              <a:solidFill>
                <a:prstClr val="white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1138" y="1268760"/>
            <a:ext cx="3449282" cy="1897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1139" y="3166070"/>
            <a:ext cx="3449282" cy="1949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40632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72480" y="506955"/>
            <a:ext cx="9322651" cy="5863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>
                <a:solidFill>
                  <a:prstClr val="black"/>
                </a:solidFill>
              </a:rPr>
              <a:t>Договір</a:t>
            </a:r>
            <a:r>
              <a:rPr lang="ru-RU" b="1" dirty="0" smtClean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обов’язкового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цивільно-правової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відповідальності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укладається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виключно</a:t>
            </a:r>
            <a:r>
              <a:rPr lang="ru-RU" b="1" dirty="0">
                <a:solidFill>
                  <a:prstClr val="black"/>
                </a:solidFill>
              </a:rPr>
              <a:t> в </a:t>
            </a:r>
            <a:r>
              <a:rPr lang="ru-RU" b="1" dirty="0" err="1">
                <a:solidFill>
                  <a:prstClr val="black"/>
                </a:solidFill>
              </a:rPr>
              <a:t>електронній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формі</a:t>
            </a:r>
            <a:r>
              <a:rPr lang="ru-RU" b="1" dirty="0">
                <a:solidFill>
                  <a:prstClr val="black"/>
                </a:solidFill>
              </a:rPr>
              <a:t> з </a:t>
            </a:r>
            <a:r>
              <a:rPr lang="ru-RU" b="1" dirty="0" err="1">
                <a:solidFill>
                  <a:prstClr val="black"/>
                </a:solidFill>
              </a:rPr>
              <a:t>дотриманням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вимог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Цивільного</a:t>
            </a:r>
            <a:r>
              <a:rPr lang="ru-RU" b="1" dirty="0">
                <a:solidFill>
                  <a:prstClr val="black"/>
                </a:solidFill>
              </a:rPr>
              <a:t> кодексу </a:t>
            </a:r>
            <a:r>
              <a:rPr lang="ru-RU" b="1" dirty="0" err="1">
                <a:solidFill>
                  <a:prstClr val="black"/>
                </a:solidFill>
              </a:rPr>
              <a:t>України</a:t>
            </a:r>
            <a:r>
              <a:rPr lang="ru-RU" b="1" dirty="0">
                <a:solidFill>
                  <a:prstClr val="black"/>
                </a:solidFill>
              </a:rPr>
              <a:t> до </a:t>
            </a:r>
            <a:r>
              <a:rPr lang="ru-RU" b="1" dirty="0" err="1">
                <a:solidFill>
                  <a:prstClr val="black"/>
                </a:solidFill>
              </a:rPr>
              <a:t>письмової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форми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правочину</a:t>
            </a:r>
            <a:r>
              <a:rPr lang="ru-RU" b="1" dirty="0">
                <a:solidFill>
                  <a:prstClr val="black"/>
                </a:solidFill>
              </a:rPr>
              <a:t> та </a:t>
            </a:r>
            <a:r>
              <a:rPr lang="ru-RU" b="1" dirty="0" err="1">
                <a:solidFill>
                  <a:prstClr val="black"/>
                </a:solidFill>
              </a:rPr>
              <a:t>вимог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цього</a:t>
            </a:r>
            <a:r>
              <a:rPr lang="ru-RU" b="1" dirty="0">
                <a:solidFill>
                  <a:prstClr val="black"/>
                </a:solidFill>
              </a:rPr>
              <a:t> Закону та </a:t>
            </a:r>
            <a:r>
              <a:rPr lang="ru-RU" b="1" dirty="0" err="1">
                <a:solidFill>
                  <a:prstClr val="black"/>
                </a:solidFill>
              </a:rPr>
              <a:t>створюється</a:t>
            </a:r>
            <a:r>
              <a:rPr lang="ru-RU" b="1" dirty="0">
                <a:solidFill>
                  <a:prstClr val="black"/>
                </a:solidFill>
              </a:rPr>
              <a:t> у </a:t>
            </a:r>
            <a:r>
              <a:rPr lang="ru-RU" b="1" dirty="0" err="1">
                <a:solidFill>
                  <a:prstClr val="black"/>
                </a:solidFill>
              </a:rPr>
              <a:t>формі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електронного</a:t>
            </a:r>
            <a:r>
              <a:rPr lang="ru-RU" b="1" dirty="0">
                <a:solidFill>
                  <a:prstClr val="black"/>
                </a:solidFill>
              </a:rPr>
              <a:t> документа з </a:t>
            </a:r>
            <a:r>
              <a:rPr lang="ru-RU" b="1" dirty="0" err="1">
                <a:solidFill>
                  <a:prstClr val="black"/>
                </a:solidFill>
              </a:rPr>
              <a:t>дотриманням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вимог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законів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України</a:t>
            </a:r>
            <a:r>
              <a:rPr lang="ru-RU" b="1" dirty="0">
                <a:solidFill>
                  <a:prstClr val="black"/>
                </a:solidFill>
              </a:rPr>
              <a:t> "Про </a:t>
            </a:r>
            <a:r>
              <a:rPr lang="ru-RU" b="1" dirty="0" err="1">
                <a:solidFill>
                  <a:prstClr val="black"/>
                </a:solidFill>
              </a:rPr>
              <a:t>електронні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документи</a:t>
            </a:r>
            <a:r>
              <a:rPr lang="ru-RU" b="1" dirty="0">
                <a:solidFill>
                  <a:prstClr val="black"/>
                </a:solidFill>
              </a:rPr>
              <a:t> та </a:t>
            </a:r>
            <a:r>
              <a:rPr lang="ru-RU" b="1" dirty="0" err="1">
                <a:solidFill>
                  <a:prstClr val="black"/>
                </a:solidFill>
              </a:rPr>
              <a:t>електронний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документообіг</a:t>
            </a:r>
            <a:r>
              <a:rPr lang="ru-RU" b="1" dirty="0">
                <a:solidFill>
                  <a:prstClr val="black"/>
                </a:solidFill>
              </a:rPr>
              <a:t>" і "Про </a:t>
            </a:r>
            <a:r>
              <a:rPr lang="ru-RU" b="1" dirty="0" err="1">
                <a:solidFill>
                  <a:prstClr val="black"/>
                </a:solidFill>
              </a:rPr>
              <a:t>електронну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ідентифікацію</a:t>
            </a:r>
            <a:r>
              <a:rPr lang="ru-RU" b="1" dirty="0">
                <a:solidFill>
                  <a:prstClr val="black"/>
                </a:solidFill>
              </a:rPr>
              <a:t> та </a:t>
            </a:r>
            <a:r>
              <a:rPr lang="ru-RU" b="1" dirty="0" err="1">
                <a:solidFill>
                  <a:prstClr val="black"/>
                </a:solidFill>
              </a:rPr>
              <a:t>електронні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довірчі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послуги</a:t>
            </a:r>
            <a:r>
              <a:rPr lang="ru-RU" b="1" dirty="0">
                <a:solidFill>
                  <a:prstClr val="black"/>
                </a:solidFill>
              </a:rPr>
              <a:t>" </a:t>
            </a:r>
            <a:r>
              <a:rPr lang="ru-RU" b="1" dirty="0" err="1">
                <a:solidFill>
                  <a:prstClr val="black"/>
                </a:solidFill>
              </a:rPr>
              <a:t>або</a:t>
            </a:r>
            <a:r>
              <a:rPr lang="ru-RU" b="1" dirty="0">
                <a:solidFill>
                  <a:prstClr val="black"/>
                </a:solidFill>
              </a:rPr>
              <a:t> в порядку, </a:t>
            </a:r>
            <a:r>
              <a:rPr lang="ru-RU" b="1" dirty="0" err="1">
                <a:solidFill>
                  <a:prstClr val="black"/>
                </a:solidFill>
              </a:rPr>
              <a:t>передбаченому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законодавством</a:t>
            </a:r>
            <a:r>
              <a:rPr lang="ru-RU" b="1" dirty="0">
                <a:solidFill>
                  <a:prstClr val="black"/>
                </a:solidFill>
              </a:rPr>
              <a:t> про </a:t>
            </a:r>
            <a:r>
              <a:rPr lang="ru-RU" b="1" dirty="0" err="1">
                <a:solidFill>
                  <a:prstClr val="black"/>
                </a:solidFill>
              </a:rPr>
              <a:t>електронну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комерцію</a:t>
            </a:r>
            <a:r>
              <a:rPr lang="ru-RU" b="1" dirty="0">
                <a:solidFill>
                  <a:prstClr val="black"/>
                </a:solidFill>
              </a:rPr>
              <a:t>.</a:t>
            </a:r>
          </a:p>
          <a:p>
            <a:endParaRPr lang="ru-RU" sz="1000" b="1" dirty="0" smtClean="0">
              <a:solidFill>
                <a:prstClr val="black"/>
              </a:solidFill>
            </a:endParaRPr>
          </a:p>
          <a:p>
            <a:r>
              <a:rPr lang="ru-RU" b="1" dirty="0" err="1" smtClean="0">
                <a:solidFill>
                  <a:prstClr val="black"/>
                </a:solidFill>
              </a:rPr>
              <a:t>Договір</a:t>
            </a:r>
            <a:r>
              <a:rPr lang="ru-RU" b="1" dirty="0" smtClean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складається</a:t>
            </a:r>
            <a:r>
              <a:rPr lang="ru-RU" b="1" dirty="0">
                <a:solidFill>
                  <a:prstClr val="black"/>
                </a:solidFill>
              </a:rPr>
              <a:t> з </a:t>
            </a:r>
            <a:r>
              <a:rPr lang="ru-RU" b="1" dirty="0" err="1">
                <a:solidFill>
                  <a:prstClr val="black"/>
                </a:solidFill>
              </a:rPr>
              <a:t>публічної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частини</a:t>
            </a:r>
            <a:r>
              <a:rPr lang="ru-RU" b="1" dirty="0">
                <a:solidFill>
                  <a:prstClr val="black"/>
                </a:solidFill>
              </a:rPr>
              <a:t> договору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якою</a:t>
            </a:r>
            <a:r>
              <a:rPr lang="ru-RU" b="1" dirty="0">
                <a:solidFill>
                  <a:prstClr val="black"/>
                </a:solidFill>
              </a:rPr>
              <a:t> є </a:t>
            </a:r>
            <a:r>
              <a:rPr lang="ru-RU" b="1" dirty="0" err="1">
                <a:solidFill>
                  <a:prstClr val="black"/>
                </a:solidFill>
              </a:rPr>
              <a:t>загальні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умови</a:t>
            </a:r>
            <a:r>
              <a:rPr lang="ru-RU" b="1" dirty="0">
                <a:solidFill>
                  <a:prstClr val="black"/>
                </a:solidFill>
              </a:rPr>
              <a:t> страхового продукту, та </a:t>
            </a:r>
            <a:r>
              <a:rPr lang="ru-RU" b="1" dirty="0" err="1">
                <a:solidFill>
                  <a:prstClr val="black"/>
                </a:solidFill>
              </a:rPr>
              <a:t>індивідуальної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частини</a:t>
            </a:r>
            <a:r>
              <a:rPr lang="ru-RU" b="1" dirty="0">
                <a:solidFill>
                  <a:prstClr val="black"/>
                </a:solidFill>
              </a:rPr>
              <a:t> договору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- страхового </a:t>
            </a:r>
            <a:r>
              <a:rPr lang="ru-RU" b="1" dirty="0" err="1">
                <a:solidFill>
                  <a:prstClr val="black"/>
                </a:solidFill>
              </a:rPr>
              <a:t>поліса</a:t>
            </a:r>
            <a:r>
              <a:rPr lang="ru-RU" b="1" dirty="0">
                <a:solidFill>
                  <a:prstClr val="black"/>
                </a:solidFill>
              </a:rPr>
              <a:t> (</a:t>
            </a:r>
            <a:r>
              <a:rPr lang="ru-RU" b="1" dirty="0" err="1" smtClean="0">
                <a:solidFill>
                  <a:prstClr val="black"/>
                </a:solidFill>
              </a:rPr>
              <a:t>поліса</a:t>
            </a:r>
            <a:r>
              <a:rPr lang="ru-RU" b="1" dirty="0" smtClean="0">
                <a:solidFill>
                  <a:prstClr val="black"/>
                </a:solidFill>
              </a:rPr>
              <a:t>).</a:t>
            </a:r>
            <a:r>
              <a:rPr lang="en-US" b="1" dirty="0">
                <a:solidFill>
                  <a:prstClr val="black"/>
                </a:solidFill>
              </a:rPr>
              <a:t> </a:t>
            </a:r>
            <a:endParaRPr lang="ru-RU" b="1" dirty="0" smtClean="0">
              <a:solidFill>
                <a:prstClr val="black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endParaRPr lang="ru-RU" sz="500" b="1" dirty="0" smtClean="0">
              <a:solidFill>
                <a:prstClr val="black"/>
              </a:solidFill>
            </a:endParaRPr>
          </a:p>
          <a:p>
            <a:r>
              <a:rPr lang="ru-RU" b="1" dirty="0" err="1">
                <a:solidFill>
                  <a:srgbClr val="C00000"/>
                </a:solidFill>
              </a:rPr>
              <a:t>Внутрішній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договір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страхування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набирає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чинності</a:t>
            </a:r>
            <a:r>
              <a:rPr lang="ru-RU" b="1" dirty="0">
                <a:solidFill>
                  <a:srgbClr val="C00000"/>
                </a:solidFill>
              </a:rPr>
              <a:t> з </a:t>
            </a:r>
            <a:r>
              <a:rPr lang="ru-RU" b="1" dirty="0" err="1">
                <a:solidFill>
                  <a:srgbClr val="C00000"/>
                </a:solidFill>
              </a:rPr>
              <a:t>дати</a:t>
            </a:r>
            <a:r>
              <a:rPr lang="ru-RU" b="1" dirty="0">
                <a:solidFill>
                  <a:srgbClr val="C00000"/>
                </a:solidFill>
              </a:rPr>
              <a:t> і часу початку строку </a:t>
            </a:r>
            <a:r>
              <a:rPr lang="ru-RU" b="1" dirty="0" err="1">
                <a:solidFill>
                  <a:srgbClr val="C00000"/>
                </a:solidFill>
              </a:rPr>
              <a:t>його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дії</a:t>
            </a:r>
            <a:r>
              <a:rPr lang="ru-RU" b="1" dirty="0">
                <a:solidFill>
                  <a:srgbClr val="C00000"/>
                </a:solidFill>
              </a:rPr>
              <a:t>, </a:t>
            </a:r>
            <a:r>
              <a:rPr lang="ru-RU" b="1" dirty="0" err="1">
                <a:solidFill>
                  <a:srgbClr val="C00000"/>
                </a:solidFill>
              </a:rPr>
              <a:t>визначених</a:t>
            </a:r>
            <a:r>
              <a:rPr lang="ru-RU" b="1" dirty="0">
                <a:solidFill>
                  <a:srgbClr val="C00000"/>
                </a:solidFill>
              </a:rPr>
              <a:t> у такому </a:t>
            </a:r>
            <a:r>
              <a:rPr lang="ru-RU" b="1" dirty="0" err="1">
                <a:solidFill>
                  <a:srgbClr val="C00000"/>
                </a:solidFill>
              </a:rPr>
              <a:t>договорі</a:t>
            </a:r>
            <a:r>
              <a:rPr lang="ru-RU" b="1" dirty="0">
                <a:solidFill>
                  <a:srgbClr val="C00000"/>
                </a:solidFill>
              </a:rPr>
              <a:t>, але не </a:t>
            </a:r>
            <a:r>
              <a:rPr lang="ru-RU" b="1" dirty="0" err="1">
                <a:solidFill>
                  <a:srgbClr val="C00000"/>
                </a:solidFill>
              </a:rPr>
              <a:t>раніше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дати</a:t>
            </a:r>
            <a:r>
              <a:rPr lang="ru-RU" b="1" dirty="0">
                <a:solidFill>
                  <a:srgbClr val="C00000"/>
                </a:solidFill>
              </a:rPr>
              <a:t> і часу </a:t>
            </a:r>
            <a:r>
              <a:rPr lang="ru-RU" b="1" dirty="0" err="1">
                <a:solidFill>
                  <a:srgbClr val="C00000"/>
                </a:solidFill>
              </a:rPr>
              <a:t>внесення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запису</a:t>
            </a:r>
            <a:r>
              <a:rPr lang="ru-RU" b="1" dirty="0">
                <a:solidFill>
                  <a:srgbClr val="C00000"/>
                </a:solidFill>
              </a:rPr>
              <a:t> про </a:t>
            </a:r>
            <a:r>
              <a:rPr lang="ru-RU" b="1" dirty="0" err="1">
                <a:solidFill>
                  <a:srgbClr val="C00000"/>
                </a:solidFill>
              </a:rPr>
              <a:t>такий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договір</a:t>
            </a:r>
            <a:r>
              <a:rPr lang="ru-RU" b="1" dirty="0">
                <a:solidFill>
                  <a:srgbClr val="C00000"/>
                </a:solidFill>
              </a:rPr>
              <a:t> до </a:t>
            </a:r>
            <a:r>
              <a:rPr lang="ru-RU" b="1" dirty="0" err="1">
                <a:solidFill>
                  <a:srgbClr val="C00000"/>
                </a:solidFill>
              </a:rPr>
              <a:t>Єдиної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централізованої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бази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даних</a:t>
            </a:r>
            <a:r>
              <a:rPr lang="ru-RU" b="1" dirty="0">
                <a:solidFill>
                  <a:srgbClr val="C00000"/>
                </a:solidFill>
              </a:rPr>
              <a:t>, та </a:t>
            </a:r>
            <a:r>
              <a:rPr lang="ru-RU" b="1" dirty="0" err="1">
                <a:solidFill>
                  <a:srgbClr val="C00000"/>
                </a:solidFill>
              </a:rPr>
              <a:t>припиняється</a:t>
            </a:r>
            <a:r>
              <a:rPr lang="ru-RU" b="1" dirty="0">
                <a:solidFill>
                  <a:srgbClr val="C00000"/>
                </a:solidFill>
              </a:rPr>
              <a:t> о 24 </a:t>
            </a:r>
            <a:r>
              <a:rPr lang="ru-RU" b="1" dirty="0" err="1">
                <a:solidFill>
                  <a:srgbClr val="C00000"/>
                </a:solidFill>
              </a:rPr>
              <a:t>годині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дати</a:t>
            </a:r>
            <a:r>
              <a:rPr lang="ru-RU" b="1" dirty="0">
                <a:solidFill>
                  <a:srgbClr val="C00000"/>
                </a:solidFill>
              </a:rPr>
              <a:t>, </a:t>
            </a:r>
            <a:r>
              <a:rPr lang="ru-RU" b="1" dirty="0" err="1">
                <a:solidFill>
                  <a:srgbClr val="C00000"/>
                </a:solidFill>
              </a:rPr>
              <a:t>визначеної</a:t>
            </a:r>
            <a:r>
              <a:rPr lang="ru-RU" b="1" dirty="0">
                <a:solidFill>
                  <a:srgbClr val="C00000"/>
                </a:solidFill>
              </a:rPr>
              <a:t> таким договором як дата </a:t>
            </a:r>
            <a:r>
              <a:rPr lang="ru-RU" b="1" dirty="0" err="1">
                <a:solidFill>
                  <a:srgbClr val="C00000"/>
                </a:solidFill>
              </a:rPr>
              <a:t>припинення</a:t>
            </a:r>
            <a:r>
              <a:rPr lang="ru-RU" b="1" dirty="0">
                <a:solidFill>
                  <a:srgbClr val="C00000"/>
                </a:solidFill>
              </a:rPr>
              <a:t> строку </a:t>
            </a:r>
            <a:r>
              <a:rPr lang="ru-RU" b="1" dirty="0" err="1">
                <a:solidFill>
                  <a:srgbClr val="C00000"/>
                </a:solidFill>
              </a:rPr>
              <a:t>дії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договору</a:t>
            </a:r>
            <a:r>
              <a:rPr lang="uk-UA" b="1" dirty="0" smtClean="0">
                <a:solidFill>
                  <a:srgbClr val="C00000"/>
                </a:solidFill>
              </a:rPr>
              <a:t>.</a:t>
            </a:r>
            <a:r>
              <a:rPr lang="uk-UA" dirty="0" smtClean="0"/>
              <a:t> </a:t>
            </a:r>
            <a:endParaRPr lang="ru-RU" sz="1000" dirty="0"/>
          </a:p>
          <a:p>
            <a:r>
              <a:rPr lang="uk-UA" dirty="0"/>
              <a:t>Внутрішній договір страхування укладається строком на шість місяців або один рік, крім </a:t>
            </a:r>
            <a:r>
              <a:rPr lang="uk-UA" dirty="0" smtClean="0"/>
              <a:t>випадків:</a:t>
            </a:r>
            <a:endParaRPr lang="ru-RU" dirty="0"/>
          </a:p>
          <a:p>
            <a:r>
              <a:rPr lang="ru-RU" dirty="0" smtClean="0"/>
              <a:t>1</a:t>
            </a:r>
            <a:r>
              <a:rPr lang="ru-RU" dirty="0"/>
              <a:t>) </a:t>
            </a:r>
            <a:r>
              <a:rPr lang="ru-RU" dirty="0" smtClean="0"/>
              <a:t>ТЗ </a:t>
            </a:r>
            <a:r>
              <a:rPr lang="ru-RU" dirty="0" err="1" smtClean="0"/>
              <a:t>незареєстрованого</a:t>
            </a:r>
            <a:r>
              <a:rPr lang="ru-RU" dirty="0" smtClean="0"/>
              <a:t> </a:t>
            </a:r>
            <a:r>
              <a:rPr lang="ru-RU" dirty="0" err="1"/>
              <a:t>відповідно</a:t>
            </a:r>
            <a:r>
              <a:rPr lang="ru-RU" dirty="0"/>
              <a:t> до </a:t>
            </a:r>
            <a:r>
              <a:rPr lang="ru-RU" u="sng" dirty="0">
                <a:hlinkClick r:id="rId2"/>
              </a:rPr>
              <a:t>Закону </a:t>
            </a:r>
            <a:r>
              <a:rPr lang="ru-RU" u="sng" dirty="0" err="1">
                <a:hlinkClick r:id="rId2"/>
              </a:rPr>
              <a:t>України</a:t>
            </a:r>
            <a:r>
              <a:rPr lang="ru-RU" dirty="0"/>
              <a:t> "Про </a:t>
            </a:r>
            <a:r>
              <a:rPr lang="ru-RU" dirty="0" err="1"/>
              <a:t>дорожній</a:t>
            </a:r>
            <a:r>
              <a:rPr lang="ru-RU" dirty="0"/>
              <a:t> </a:t>
            </a:r>
            <a:r>
              <a:rPr lang="ru-RU" dirty="0" err="1"/>
              <a:t>рух</a:t>
            </a:r>
            <a:r>
              <a:rPr lang="ru-RU" dirty="0"/>
              <a:t>" - на час до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реєстрації</a:t>
            </a:r>
            <a:r>
              <a:rPr lang="ru-RU" dirty="0"/>
              <a:t>;</a:t>
            </a:r>
          </a:p>
          <a:p>
            <a:r>
              <a:rPr lang="ru-RU" dirty="0"/>
              <a:t>2) </a:t>
            </a:r>
            <a:r>
              <a:rPr lang="ru-RU" dirty="0" smtClean="0"/>
              <a:t>ТЗ, </a:t>
            </a:r>
            <a:r>
              <a:rPr lang="ru-RU" dirty="0" err="1" smtClean="0"/>
              <a:t>який</a:t>
            </a:r>
            <a:r>
              <a:rPr lang="ru-RU" dirty="0" smtClean="0"/>
              <a:t> </a:t>
            </a:r>
            <a:r>
              <a:rPr lang="ru-RU" dirty="0" err="1"/>
              <a:t>тимчасово</a:t>
            </a:r>
            <a:r>
              <a:rPr lang="ru-RU" dirty="0"/>
              <a:t> </a:t>
            </a:r>
            <a:r>
              <a:rPr lang="ru-RU" dirty="0" err="1"/>
              <a:t>перебуває</a:t>
            </a:r>
            <a:r>
              <a:rPr lang="ru-RU" dirty="0"/>
              <a:t> на </a:t>
            </a:r>
            <a:r>
              <a:rPr lang="ru-RU" dirty="0" err="1"/>
              <a:t>території</a:t>
            </a:r>
            <a:r>
              <a:rPr lang="ru-RU" dirty="0"/>
              <a:t> </a:t>
            </a:r>
            <a:r>
              <a:rPr lang="ru-RU" dirty="0" err="1"/>
              <a:t>України</a:t>
            </a:r>
            <a:r>
              <a:rPr lang="ru-RU" dirty="0"/>
              <a:t> та </a:t>
            </a:r>
            <a:r>
              <a:rPr lang="ru-RU" dirty="0" err="1"/>
              <a:t>зареєстрований</a:t>
            </a:r>
            <a:r>
              <a:rPr lang="ru-RU" dirty="0"/>
              <a:t> в </a:t>
            </a:r>
            <a:r>
              <a:rPr lang="ru-RU" dirty="0" err="1"/>
              <a:t>іноземній</a:t>
            </a:r>
            <a:r>
              <a:rPr lang="ru-RU" dirty="0"/>
              <a:t> </a:t>
            </a:r>
            <a:r>
              <a:rPr lang="ru-RU" dirty="0" err="1"/>
              <a:t>державі</a:t>
            </a:r>
            <a:r>
              <a:rPr lang="ru-RU" dirty="0"/>
              <a:t>, - на час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перебування</a:t>
            </a:r>
            <a:r>
              <a:rPr lang="ru-RU" dirty="0"/>
              <a:t> на </a:t>
            </a:r>
            <a:r>
              <a:rPr lang="ru-RU" dirty="0" err="1"/>
              <a:t>території</a:t>
            </a:r>
            <a:r>
              <a:rPr lang="ru-RU" dirty="0"/>
              <a:t> </a:t>
            </a:r>
            <a:r>
              <a:rPr lang="ru-RU" dirty="0" err="1"/>
              <a:t>України</a:t>
            </a:r>
            <a:r>
              <a:rPr lang="ru-RU" dirty="0"/>
              <a:t>.</a:t>
            </a:r>
          </a:p>
          <a:p>
            <a:r>
              <a:rPr lang="uk-UA" b="1" dirty="0" smtClean="0">
                <a:solidFill>
                  <a:srgbClr val="C00000"/>
                </a:solidFill>
              </a:rPr>
              <a:t>У цих випадках дозволяється укладання договорів від </a:t>
            </a:r>
            <a:r>
              <a:rPr lang="uk-UA" b="1" dirty="0">
                <a:solidFill>
                  <a:srgbClr val="C00000"/>
                </a:solidFill>
              </a:rPr>
              <a:t>15 днів </a:t>
            </a:r>
            <a:r>
              <a:rPr lang="uk-UA" b="1" dirty="0" smtClean="0">
                <a:solidFill>
                  <a:srgbClr val="C00000"/>
                </a:solidFill>
              </a:rPr>
              <a:t>(21 день, 1</a:t>
            </a:r>
            <a:r>
              <a:rPr lang="uk-UA" b="1" dirty="0">
                <a:solidFill>
                  <a:srgbClr val="C00000"/>
                </a:solidFill>
              </a:rPr>
              <a:t>, </a:t>
            </a:r>
            <a:r>
              <a:rPr lang="uk-UA" b="1" dirty="0" smtClean="0">
                <a:solidFill>
                  <a:srgbClr val="C00000"/>
                </a:solidFill>
              </a:rPr>
              <a:t>2, 3, 4, 5 місяців)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err="1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Укладення</a:t>
            </a:r>
            <a:r>
              <a:rPr lang="ru-RU" sz="2400" b="1" dirty="0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та строк </a:t>
            </a:r>
            <a:r>
              <a:rPr lang="ru-RU" sz="2400" b="1" dirty="0" err="1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дії</a:t>
            </a:r>
            <a:r>
              <a:rPr lang="ru-RU" sz="2400" b="1" dirty="0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договору</a:t>
            </a:r>
            <a:endParaRPr lang="ru-RU" sz="2400" b="1" dirty="0">
              <a:solidFill>
                <a:prstClr val="white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40632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16496" y="500042"/>
            <a:ext cx="907300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Страховик </a:t>
            </a:r>
            <a:r>
              <a:rPr lang="ru-RU" b="1" dirty="0" err="1">
                <a:solidFill>
                  <a:srgbClr val="C00000"/>
                </a:solidFill>
              </a:rPr>
              <a:t>зобов’язаний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розмістити</a:t>
            </a:r>
            <a:r>
              <a:rPr lang="ru-RU" b="1" dirty="0">
                <a:solidFill>
                  <a:srgbClr val="C00000"/>
                </a:solidFill>
              </a:rPr>
              <a:t> на </a:t>
            </a:r>
            <a:r>
              <a:rPr lang="ru-RU" b="1" dirty="0" err="1">
                <a:solidFill>
                  <a:srgbClr val="C00000"/>
                </a:solidFill>
              </a:rPr>
              <a:t>своєму</a:t>
            </a:r>
            <a:r>
              <a:rPr lang="ru-RU" b="1" dirty="0">
                <a:solidFill>
                  <a:srgbClr val="C00000"/>
                </a:solidFill>
              </a:rPr>
              <a:t> веб-</a:t>
            </a:r>
            <a:r>
              <a:rPr lang="ru-RU" b="1" dirty="0" err="1">
                <a:solidFill>
                  <a:srgbClr val="C00000"/>
                </a:solidFill>
              </a:rPr>
              <a:t>сайті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перелік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відомостей</a:t>
            </a:r>
            <a:r>
              <a:rPr lang="ru-RU" b="1" dirty="0">
                <a:solidFill>
                  <a:srgbClr val="C00000"/>
                </a:solidFill>
              </a:rPr>
              <a:t>, </a:t>
            </a:r>
            <a:r>
              <a:rPr lang="ru-RU" b="1" dirty="0" err="1">
                <a:solidFill>
                  <a:srgbClr val="C00000"/>
                </a:solidFill>
              </a:rPr>
              <a:t>що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мають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істотне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значення</a:t>
            </a:r>
            <a:r>
              <a:rPr lang="ru-RU" b="1" dirty="0">
                <a:solidFill>
                  <a:srgbClr val="C00000"/>
                </a:solidFill>
              </a:rPr>
              <a:t> для </a:t>
            </a:r>
            <a:r>
              <a:rPr lang="ru-RU" b="1" dirty="0" err="1">
                <a:solidFill>
                  <a:srgbClr val="C00000"/>
                </a:solidFill>
              </a:rPr>
              <a:t>оцінки</a:t>
            </a:r>
            <a:r>
              <a:rPr lang="ru-RU" b="1" dirty="0">
                <a:solidFill>
                  <a:srgbClr val="C00000"/>
                </a:solidFill>
              </a:rPr>
              <a:t> страхового </a:t>
            </a:r>
            <a:r>
              <a:rPr lang="ru-RU" b="1" dirty="0" err="1">
                <a:solidFill>
                  <a:srgbClr val="C00000"/>
                </a:solidFill>
              </a:rPr>
              <a:t>ризику</a:t>
            </a:r>
            <a:r>
              <a:rPr lang="ru-RU" b="1" dirty="0">
                <a:solidFill>
                  <a:srgbClr val="C00000"/>
                </a:solidFill>
              </a:rPr>
              <a:t>, та/</a:t>
            </a:r>
            <a:r>
              <a:rPr lang="ru-RU" b="1" dirty="0" err="1">
                <a:solidFill>
                  <a:srgbClr val="C00000"/>
                </a:solidFill>
              </a:rPr>
              <a:t>або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інформації</a:t>
            </a:r>
            <a:r>
              <a:rPr lang="ru-RU" b="1" dirty="0">
                <a:solidFill>
                  <a:srgbClr val="C00000"/>
                </a:solidFill>
              </a:rPr>
              <a:t> про </a:t>
            </a:r>
            <a:r>
              <a:rPr lang="ru-RU" b="1" dirty="0" err="1">
                <a:solidFill>
                  <a:srgbClr val="C00000"/>
                </a:solidFill>
              </a:rPr>
              <a:t>інші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обставини</a:t>
            </a:r>
            <a:r>
              <a:rPr lang="ru-RU" b="1" dirty="0">
                <a:solidFill>
                  <a:srgbClr val="C00000"/>
                </a:solidFill>
              </a:rPr>
              <a:t>, </a:t>
            </a:r>
            <a:r>
              <a:rPr lang="ru-RU" b="1" dirty="0" err="1">
                <a:solidFill>
                  <a:srgbClr val="C00000"/>
                </a:solidFill>
              </a:rPr>
              <a:t>що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враховуються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під</a:t>
            </a:r>
            <a:r>
              <a:rPr lang="ru-RU" b="1" dirty="0">
                <a:solidFill>
                  <a:srgbClr val="C00000"/>
                </a:solidFill>
              </a:rPr>
              <a:t> час </a:t>
            </a:r>
            <a:r>
              <a:rPr lang="ru-RU" b="1" dirty="0" err="1">
                <a:solidFill>
                  <a:srgbClr val="C00000"/>
                </a:solidFill>
              </a:rPr>
              <a:t>визначення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розміру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страхової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премії</a:t>
            </a:r>
            <a:r>
              <a:rPr lang="ru-RU" b="1" dirty="0">
                <a:solidFill>
                  <a:srgbClr val="C00000"/>
                </a:solidFill>
              </a:rPr>
              <a:t> за договором </a:t>
            </a:r>
            <a:r>
              <a:rPr lang="ru-RU" b="1" dirty="0" err="1">
                <a:solidFill>
                  <a:srgbClr val="C00000"/>
                </a:solidFill>
              </a:rPr>
              <a:t>обов’язкового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страхування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цивільно-правової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відповідальності</a:t>
            </a:r>
            <a:r>
              <a:rPr lang="ru-RU" b="1" dirty="0" smtClean="0">
                <a:solidFill>
                  <a:srgbClr val="C00000"/>
                </a:solidFill>
              </a:rPr>
              <a:t>.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en-US" b="1" dirty="0">
                <a:solidFill>
                  <a:srgbClr val="C00000"/>
                </a:solidFill>
                <a:hlinkClick r:id="rId2"/>
              </a:rPr>
              <a:t>https://bbs.ua/polis-oscpv</a:t>
            </a:r>
            <a:r>
              <a:rPr lang="en-US" b="1" dirty="0" smtClean="0">
                <a:solidFill>
                  <a:srgbClr val="C00000"/>
                </a:solidFill>
                <a:hlinkClick r:id="rId2"/>
              </a:rPr>
              <a:t>/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endParaRPr lang="ru-RU" b="1" dirty="0">
              <a:solidFill>
                <a:srgbClr val="C00000"/>
              </a:solidFill>
            </a:endParaRPr>
          </a:p>
          <a:p>
            <a:r>
              <a:rPr lang="ru-RU" b="1" dirty="0" err="1"/>
              <a:t>Якщо</a:t>
            </a:r>
            <a:r>
              <a:rPr lang="ru-RU" b="1" dirty="0"/>
              <a:t> особа </a:t>
            </a:r>
            <a:r>
              <a:rPr lang="ru-RU" b="1" dirty="0" err="1"/>
              <a:t>звернулася</a:t>
            </a:r>
            <a:r>
              <a:rPr lang="ru-RU" b="1" dirty="0"/>
              <a:t> за </a:t>
            </a:r>
            <a:r>
              <a:rPr lang="ru-RU" b="1" dirty="0" err="1"/>
              <a:t>укладенням</a:t>
            </a:r>
            <a:r>
              <a:rPr lang="ru-RU" b="1" dirty="0"/>
              <a:t> договору </a:t>
            </a:r>
            <a:r>
              <a:rPr lang="ru-RU" b="1" dirty="0" err="1"/>
              <a:t>обов’язкового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цивільно-правової</a:t>
            </a:r>
            <a:r>
              <a:rPr lang="ru-RU" b="1" dirty="0"/>
              <a:t> </a:t>
            </a:r>
            <a:r>
              <a:rPr lang="ru-RU" b="1" dirty="0" err="1"/>
              <a:t>відповідальності</a:t>
            </a:r>
            <a:r>
              <a:rPr lang="ru-RU" b="1" dirty="0"/>
              <a:t> до страхового </a:t>
            </a:r>
            <a:r>
              <a:rPr lang="ru-RU" b="1" dirty="0" err="1"/>
              <a:t>посередника</a:t>
            </a:r>
            <a:r>
              <a:rPr lang="ru-RU" b="1" dirty="0"/>
              <a:t>, </a:t>
            </a:r>
            <a:r>
              <a:rPr lang="ru-RU" b="1" dirty="0" err="1"/>
              <a:t>страховий</a:t>
            </a:r>
            <a:r>
              <a:rPr lang="ru-RU" b="1" dirty="0"/>
              <a:t> </a:t>
            </a:r>
            <a:r>
              <a:rPr lang="ru-RU" b="1" dirty="0" err="1"/>
              <a:t>посередник</a:t>
            </a:r>
            <a:r>
              <a:rPr lang="ru-RU" b="1" dirty="0"/>
              <a:t> </a:t>
            </a:r>
            <a:r>
              <a:rPr lang="ru-RU" b="1" dirty="0" err="1"/>
              <a:t>зобов’язаний</a:t>
            </a:r>
            <a:r>
              <a:rPr lang="ru-RU" b="1" dirty="0"/>
              <a:t> </a:t>
            </a:r>
            <a:r>
              <a:rPr lang="ru-RU" b="1" dirty="0" err="1"/>
              <a:t>ознайомити</a:t>
            </a:r>
            <a:r>
              <a:rPr lang="ru-RU" b="1" dirty="0"/>
              <a:t> </a:t>
            </a:r>
            <a:r>
              <a:rPr lang="ru-RU" b="1" dirty="0" err="1"/>
              <a:t>її</a:t>
            </a:r>
            <a:r>
              <a:rPr lang="ru-RU" b="1" dirty="0"/>
              <a:t> з </a:t>
            </a:r>
            <a:r>
              <a:rPr lang="ru-RU" b="1" dirty="0" smtClean="0"/>
              <a:t>такими </a:t>
            </a:r>
            <a:r>
              <a:rPr lang="ru-RU" b="1" dirty="0" err="1" smtClean="0"/>
              <a:t>відомостями</a:t>
            </a:r>
            <a:r>
              <a:rPr lang="ru-RU" b="1" dirty="0" smtClean="0"/>
              <a:t>.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err="1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Укладення</a:t>
            </a:r>
            <a:r>
              <a:rPr lang="ru-RU" sz="2400" b="1" dirty="0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договору</a:t>
            </a:r>
            <a:endParaRPr lang="ru-RU" sz="2400" b="1" dirty="0">
              <a:solidFill>
                <a:prstClr val="white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16496" y="2708920"/>
            <a:ext cx="8758930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Страхова </a:t>
            </a:r>
            <a:r>
              <a:rPr lang="ru-RU" b="1" dirty="0" err="1">
                <a:solidFill>
                  <a:srgbClr val="C00000"/>
                </a:solidFill>
              </a:rPr>
              <a:t>премія</a:t>
            </a:r>
            <a:r>
              <a:rPr lang="ru-RU" b="1" dirty="0">
                <a:solidFill>
                  <a:srgbClr val="C00000"/>
                </a:solidFill>
              </a:rPr>
              <a:t> у </a:t>
            </a:r>
            <a:r>
              <a:rPr lang="ru-RU" b="1" dirty="0" err="1">
                <a:solidFill>
                  <a:srgbClr val="C00000"/>
                </a:solidFill>
              </a:rPr>
              <a:t>повному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обсязі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сплачується</a:t>
            </a:r>
            <a:r>
              <a:rPr lang="ru-RU" b="1" dirty="0">
                <a:solidFill>
                  <a:srgbClr val="C00000"/>
                </a:solidFill>
              </a:rPr>
              <a:t> до </a:t>
            </a:r>
            <a:r>
              <a:rPr lang="ru-RU" b="1" dirty="0" err="1">
                <a:solidFill>
                  <a:srgbClr val="C00000"/>
                </a:solidFill>
              </a:rPr>
              <a:t>або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під</a:t>
            </a:r>
            <a:r>
              <a:rPr lang="ru-RU" b="1" dirty="0">
                <a:solidFill>
                  <a:srgbClr val="C00000"/>
                </a:solidFill>
              </a:rPr>
              <a:t> час </a:t>
            </a:r>
            <a:r>
              <a:rPr lang="ru-RU" b="1" dirty="0" err="1">
                <a:solidFill>
                  <a:srgbClr val="C00000"/>
                </a:solidFill>
              </a:rPr>
              <a:t>укладення</a:t>
            </a:r>
            <a:r>
              <a:rPr lang="ru-RU" b="1" dirty="0">
                <a:solidFill>
                  <a:srgbClr val="C00000"/>
                </a:solidFill>
              </a:rPr>
              <a:t> договору </a:t>
            </a:r>
            <a:r>
              <a:rPr lang="ru-RU" b="1" dirty="0" err="1">
                <a:solidFill>
                  <a:srgbClr val="C00000"/>
                </a:solidFill>
              </a:rPr>
              <a:t>обов’язкового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страхування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цивільно-правової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відповідальності</a:t>
            </a:r>
            <a:r>
              <a:rPr lang="ru-RU" dirty="0" smtClean="0"/>
              <a:t>.</a:t>
            </a:r>
            <a:endParaRPr lang="en-US" dirty="0" smtClean="0"/>
          </a:p>
          <a:p>
            <a:endParaRPr lang="ru-RU" sz="1000" dirty="0"/>
          </a:p>
          <a:p>
            <a:pPr marL="285750" indent="-285750">
              <a:buFont typeface="Wingdings" pitchFamily="2" charset="2"/>
              <a:buChar char="Ø"/>
            </a:pPr>
            <a:r>
              <a:rPr lang="ru-RU" b="1" dirty="0" smtClean="0"/>
              <a:t>У </a:t>
            </a:r>
            <a:r>
              <a:rPr lang="ru-RU" b="1" dirty="0" err="1"/>
              <a:t>разі</a:t>
            </a:r>
            <a:r>
              <a:rPr lang="ru-RU" b="1" dirty="0"/>
              <a:t> </a:t>
            </a:r>
            <a:r>
              <a:rPr lang="ru-RU" b="1" dirty="0" err="1"/>
              <a:t>сплати</a:t>
            </a:r>
            <a:r>
              <a:rPr lang="ru-RU" b="1" dirty="0"/>
              <a:t> </a:t>
            </a:r>
            <a:r>
              <a:rPr lang="ru-RU" b="1" dirty="0" err="1"/>
              <a:t>страхової</a:t>
            </a:r>
            <a:r>
              <a:rPr lang="ru-RU" b="1" dirty="0"/>
              <a:t> </a:t>
            </a:r>
            <a:r>
              <a:rPr lang="ru-RU" b="1" dirty="0" err="1"/>
              <a:t>премії</a:t>
            </a:r>
            <a:r>
              <a:rPr lang="ru-RU" b="1" dirty="0"/>
              <a:t> у </a:t>
            </a:r>
            <a:r>
              <a:rPr lang="ru-RU" b="1" dirty="0" err="1"/>
              <a:t>повному</a:t>
            </a:r>
            <a:r>
              <a:rPr lang="ru-RU" b="1" dirty="0"/>
              <a:t> </a:t>
            </a:r>
            <a:r>
              <a:rPr lang="ru-RU" b="1" dirty="0" err="1"/>
              <a:t>обсязі</a:t>
            </a:r>
            <a:r>
              <a:rPr lang="ru-RU" b="1" dirty="0"/>
              <a:t> страховик </a:t>
            </a:r>
            <a:r>
              <a:rPr lang="ru-RU" b="1" dirty="0" err="1"/>
              <a:t>зобов’язаний</a:t>
            </a:r>
            <a:r>
              <a:rPr lang="ru-RU" b="1" dirty="0"/>
              <a:t> </a:t>
            </a:r>
            <a:endParaRPr lang="en-US" b="1" dirty="0" smtClean="0"/>
          </a:p>
          <a:p>
            <a:r>
              <a:rPr lang="ru-RU" b="1" dirty="0" smtClean="0"/>
              <a:t>внести </a:t>
            </a:r>
            <a:r>
              <a:rPr lang="ru-RU" b="1" dirty="0"/>
              <a:t>до </a:t>
            </a:r>
            <a:r>
              <a:rPr lang="ru-RU" b="1" dirty="0" err="1"/>
              <a:t>Єдиної</a:t>
            </a:r>
            <a:r>
              <a:rPr lang="ru-RU" b="1" dirty="0"/>
              <a:t> </a:t>
            </a:r>
            <a:r>
              <a:rPr lang="ru-RU" b="1" dirty="0" err="1"/>
              <a:t>централізованої</a:t>
            </a:r>
            <a:r>
              <a:rPr lang="ru-RU" b="1" dirty="0"/>
              <a:t> </a:t>
            </a:r>
            <a:r>
              <a:rPr lang="ru-RU" b="1" dirty="0" err="1"/>
              <a:t>бази</a:t>
            </a:r>
            <a:r>
              <a:rPr lang="ru-RU" b="1" dirty="0"/>
              <a:t> </a:t>
            </a:r>
            <a:r>
              <a:rPr lang="ru-RU" b="1" dirty="0" err="1"/>
              <a:t>даних</a:t>
            </a:r>
            <a:r>
              <a:rPr lang="ru-RU" b="1" dirty="0"/>
              <a:t> у порядку, </a:t>
            </a:r>
            <a:r>
              <a:rPr lang="ru-RU" b="1" dirty="0" err="1"/>
              <a:t>встановленому</a:t>
            </a:r>
            <a:r>
              <a:rPr lang="ru-RU" b="1" dirty="0"/>
              <a:t> МТСБУ, </a:t>
            </a:r>
            <a:r>
              <a:rPr lang="ru-RU" b="1" dirty="0" err="1"/>
              <a:t>запис</a:t>
            </a:r>
            <a:r>
              <a:rPr lang="ru-RU" b="1" dirty="0"/>
              <a:t> про </a:t>
            </a:r>
            <a:r>
              <a:rPr lang="ru-RU" b="1" dirty="0" err="1"/>
              <a:t>договір</a:t>
            </a:r>
            <a:r>
              <a:rPr lang="ru-RU" b="1" dirty="0"/>
              <a:t> </a:t>
            </a:r>
            <a:r>
              <a:rPr lang="ru-RU" b="1" dirty="0" err="1"/>
              <a:t>обов’язкового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цивільно-правової</a:t>
            </a:r>
            <a:r>
              <a:rPr lang="ru-RU" b="1" dirty="0"/>
              <a:t> </a:t>
            </a:r>
            <a:r>
              <a:rPr lang="ru-RU" b="1" dirty="0" err="1"/>
              <a:t>відповідальності</a:t>
            </a:r>
            <a:r>
              <a:rPr lang="ru-RU" b="1" dirty="0"/>
              <a:t> до </a:t>
            </a:r>
            <a:r>
              <a:rPr lang="ru-RU" b="1" dirty="0" err="1"/>
              <a:t>або</a:t>
            </a:r>
            <a:r>
              <a:rPr lang="ru-RU" b="1" dirty="0"/>
              <a:t> </a:t>
            </a:r>
            <a:r>
              <a:rPr lang="ru-RU" b="1" dirty="0" err="1"/>
              <a:t>під</a:t>
            </a:r>
            <a:r>
              <a:rPr lang="ru-RU" b="1" dirty="0"/>
              <a:t> час </a:t>
            </a:r>
            <a:r>
              <a:rPr lang="ru-RU" b="1" dirty="0" err="1"/>
              <a:t>укладення</a:t>
            </a:r>
            <a:r>
              <a:rPr lang="ru-RU" b="1" dirty="0"/>
              <a:t> такого договору</a:t>
            </a:r>
            <a:r>
              <a:rPr lang="ru-RU" dirty="0"/>
              <a:t>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b="1" dirty="0">
                <a:solidFill>
                  <a:srgbClr val="C00000"/>
                </a:solidFill>
              </a:rPr>
              <a:t>У </a:t>
            </a:r>
            <a:r>
              <a:rPr lang="ru-RU" b="1" dirty="0" err="1">
                <a:solidFill>
                  <a:srgbClr val="C00000"/>
                </a:solidFill>
              </a:rPr>
              <a:t>разі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несплати</a:t>
            </a:r>
            <a:r>
              <a:rPr lang="ru-RU" b="1" dirty="0">
                <a:solidFill>
                  <a:srgbClr val="C00000"/>
                </a:solidFill>
              </a:rPr>
              <a:t> у </a:t>
            </a:r>
            <a:r>
              <a:rPr lang="ru-RU" b="1" dirty="0" err="1">
                <a:solidFill>
                  <a:srgbClr val="C00000"/>
                </a:solidFill>
              </a:rPr>
              <a:t>встановлений</a:t>
            </a:r>
            <a:r>
              <a:rPr lang="ru-RU" b="1" dirty="0">
                <a:solidFill>
                  <a:srgbClr val="C00000"/>
                </a:solidFill>
              </a:rPr>
              <a:t> строк </a:t>
            </a:r>
            <a:r>
              <a:rPr lang="ru-RU" b="1" dirty="0" err="1">
                <a:solidFill>
                  <a:srgbClr val="C00000"/>
                </a:solidFill>
              </a:rPr>
              <a:t>або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сплати</a:t>
            </a:r>
            <a:r>
              <a:rPr lang="ru-RU" b="1" dirty="0">
                <a:solidFill>
                  <a:srgbClr val="C00000"/>
                </a:solidFill>
              </a:rPr>
              <a:t> не в </a:t>
            </a:r>
            <a:r>
              <a:rPr lang="ru-RU" b="1" dirty="0" err="1">
                <a:solidFill>
                  <a:srgbClr val="C00000"/>
                </a:solidFill>
              </a:rPr>
              <a:t>повному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обсязі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</a:rPr>
              <a:t>страхової</a:t>
            </a:r>
            <a:endParaRPr lang="en-US" b="1" dirty="0" smtClean="0">
              <a:solidFill>
                <a:srgbClr val="C00000"/>
              </a:solidFill>
            </a:endParaRPr>
          </a:p>
          <a:p>
            <a:r>
              <a:rPr lang="ru-RU" b="1" dirty="0" err="1" smtClean="0">
                <a:solidFill>
                  <a:srgbClr val="C00000"/>
                </a:solidFill>
              </a:rPr>
              <a:t>премії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запис</a:t>
            </a:r>
            <a:r>
              <a:rPr lang="ru-RU" b="1" dirty="0">
                <a:solidFill>
                  <a:srgbClr val="C00000"/>
                </a:solidFill>
              </a:rPr>
              <a:t> до </a:t>
            </a:r>
            <a:r>
              <a:rPr lang="ru-RU" b="1" dirty="0" err="1">
                <a:solidFill>
                  <a:srgbClr val="C00000"/>
                </a:solidFill>
              </a:rPr>
              <a:t>Єдиної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централізованої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бази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даних</a:t>
            </a:r>
            <a:r>
              <a:rPr lang="ru-RU" b="1" dirty="0">
                <a:solidFill>
                  <a:srgbClr val="C00000"/>
                </a:solidFill>
              </a:rPr>
              <a:t> про </a:t>
            </a:r>
            <a:r>
              <a:rPr lang="ru-RU" b="1" dirty="0" err="1">
                <a:solidFill>
                  <a:srgbClr val="C00000"/>
                </a:solidFill>
              </a:rPr>
              <a:t>договір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обов’язкового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страхування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цивільно-правової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відповідальності</a:t>
            </a:r>
            <a:r>
              <a:rPr lang="ru-RU" b="1" dirty="0">
                <a:solidFill>
                  <a:srgbClr val="C00000"/>
                </a:solidFill>
              </a:rPr>
              <a:t> не вноситься</a:t>
            </a:r>
            <a:r>
              <a:rPr lang="ru-RU" b="1" dirty="0" smtClean="0">
                <a:solidFill>
                  <a:srgbClr val="C00000"/>
                </a:solidFill>
              </a:rPr>
              <a:t>.</a:t>
            </a:r>
            <a:endParaRPr lang="en-US" b="1" dirty="0" smtClean="0">
              <a:solidFill>
                <a:srgbClr val="C00000"/>
              </a:solidFill>
            </a:endParaRPr>
          </a:p>
          <a:p>
            <a:endParaRPr lang="en-US" sz="1000" b="1" dirty="0" smtClean="0">
              <a:solidFill>
                <a:srgbClr val="C00000"/>
              </a:solidFill>
            </a:endParaRPr>
          </a:p>
          <a:p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ru-RU" b="1" dirty="0" err="1"/>
              <a:t>Після</a:t>
            </a:r>
            <a:r>
              <a:rPr lang="ru-RU" b="1" dirty="0"/>
              <a:t> </a:t>
            </a:r>
            <a:r>
              <a:rPr lang="ru-RU" b="1" dirty="0" err="1"/>
              <a:t>укладення</a:t>
            </a:r>
            <a:r>
              <a:rPr lang="ru-RU" b="1" dirty="0"/>
              <a:t> договору</a:t>
            </a:r>
            <a:r>
              <a:rPr lang="ru-RU" dirty="0"/>
              <a:t> </a:t>
            </a:r>
            <a:r>
              <a:rPr lang="ru-RU" b="1" dirty="0" smtClean="0"/>
              <a:t>страховик </a:t>
            </a:r>
            <a:r>
              <a:rPr lang="ru-RU" b="1" dirty="0" err="1"/>
              <a:t>зобов’язаний</a:t>
            </a:r>
            <a:r>
              <a:rPr lang="ru-RU" b="1" dirty="0"/>
              <a:t> не </a:t>
            </a:r>
            <a:r>
              <a:rPr lang="ru-RU" b="1" dirty="0" err="1"/>
              <a:t>пізніше</a:t>
            </a:r>
            <a:r>
              <a:rPr lang="ru-RU" b="1" dirty="0"/>
              <a:t> </a:t>
            </a:r>
            <a:r>
              <a:rPr lang="ru-RU" b="1" dirty="0" err="1"/>
              <a:t>дати</a:t>
            </a:r>
            <a:r>
              <a:rPr lang="ru-RU" b="1" dirty="0"/>
              <a:t> і часу початку строку </a:t>
            </a:r>
            <a:r>
              <a:rPr lang="ru-RU" b="1" dirty="0" err="1"/>
              <a:t>його</a:t>
            </a:r>
            <a:r>
              <a:rPr lang="ru-RU" b="1" dirty="0"/>
              <a:t> </a:t>
            </a:r>
            <a:r>
              <a:rPr lang="ru-RU" b="1" dirty="0" err="1"/>
              <a:t>дії</a:t>
            </a:r>
            <a:r>
              <a:rPr lang="ru-RU" b="1" dirty="0"/>
              <a:t> </a:t>
            </a:r>
            <a:r>
              <a:rPr lang="ru-RU" b="1" dirty="0" err="1"/>
              <a:t>надіслати</a:t>
            </a:r>
            <a:r>
              <a:rPr lang="ru-RU" b="1" dirty="0"/>
              <a:t> (</a:t>
            </a:r>
            <a:r>
              <a:rPr lang="ru-RU" b="1" dirty="0" err="1"/>
              <a:t>надати</a:t>
            </a:r>
            <a:r>
              <a:rPr lang="ru-RU" b="1" dirty="0"/>
              <a:t>) </a:t>
            </a:r>
            <a:r>
              <a:rPr lang="ru-RU" b="1" dirty="0" err="1"/>
              <a:t>страхувальнику</a:t>
            </a:r>
            <a:r>
              <a:rPr lang="ru-RU" b="1" dirty="0"/>
              <a:t> </a:t>
            </a:r>
            <a:r>
              <a:rPr lang="ru-RU" b="1" dirty="0" err="1"/>
              <a:t>страховий</a:t>
            </a:r>
            <a:r>
              <a:rPr lang="ru-RU" b="1" dirty="0"/>
              <a:t> </a:t>
            </a:r>
            <a:r>
              <a:rPr lang="ru-RU" b="1" dirty="0" err="1"/>
              <a:t>поліс</a:t>
            </a:r>
            <a:r>
              <a:rPr lang="ru-RU" dirty="0"/>
              <a:t> у </a:t>
            </a:r>
            <a:r>
              <a:rPr lang="ru-RU" dirty="0" err="1"/>
              <a:t>спосіб</a:t>
            </a:r>
            <a:r>
              <a:rPr lang="ru-RU" dirty="0"/>
              <a:t>, </a:t>
            </a:r>
            <a:r>
              <a:rPr lang="ru-RU" dirty="0" err="1"/>
              <a:t>обраний</a:t>
            </a:r>
            <a:r>
              <a:rPr lang="ru-RU" dirty="0"/>
              <a:t> таким </a:t>
            </a:r>
            <a:r>
              <a:rPr lang="ru-RU" dirty="0" err="1"/>
              <a:t>страхувальником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запропонованих</a:t>
            </a:r>
            <a:r>
              <a:rPr lang="ru-RU" dirty="0"/>
              <a:t> страховиком, з </a:t>
            </a:r>
            <a:r>
              <a:rPr lang="ru-RU" dirty="0" err="1"/>
              <a:t>використанням</a:t>
            </a:r>
            <a:r>
              <a:rPr lang="ru-RU" dirty="0"/>
              <a:t> </a:t>
            </a:r>
            <a:r>
              <a:rPr lang="ru-RU" dirty="0" err="1"/>
              <a:t>контактних</a:t>
            </a:r>
            <a:r>
              <a:rPr lang="ru-RU" dirty="0"/>
              <a:t> </a:t>
            </a:r>
            <a:r>
              <a:rPr lang="ru-RU" dirty="0" err="1"/>
              <a:t>даних</a:t>
            </a:r>
            <a:r>
              <a:rPr lang="ru-RU" dirty="0"/>
              <a:t>, </a:t>
            </a:r>
            <a:r>
              <a:rPr lang="ru-RU" dirty="0" err="1"/>
              <a:t>зазначених</a:t>
            </a:r>
            <a:r>
              <a:rPr lang="ru-RU" dirty="0"/>
              <a:t> </a:t>
            </a:r>
            <a:r>
              <a:rPr lang="ru-RU" dirty="0" err="1"/>
              <a:t>страхувальником</a:t>
            </a:r>
            <a:r>
              <a:rPr lang="ru-RU" dirty="0"/>
              <a:t> </a:t>
            </a:r>
            <a:r>
              <a:rPr lang="ru-RU" dirty="0" err="1"/>
              <a:t>під</a:t>
            </a:r>
            <a:r>
              <a:rPr lang="ru-RU" dirty="0"/>
              <a:t> час </a:t>
            </a:r>
            <a:r>
              <a:rPr lang="ru-RU" dirty="0" err="1"/>
              <a:t>укладення</a:t>
            </a:r>
            <a:r>
              <a:rPr lang="ru-RU" dirty="0"/>
              <a:t> договору.</a:t>
            </a:r>
          </a:p>
          <a:p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2526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err="1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Укладення</a:t>
            </a:r>
            <a:r>
              <a:rPr lang="ru-RU" sz="2400" b="1" dirty="0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договору</a:t>
            </a:r>
            <a:endParaRPr lang="ru-RU" sz="2400" b="1" dirty="0">
              <a:solidFill>
                <a:prstClr val="white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16496" y="764704"/>
            <a:ext cx="875893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У страховому </a:t>
            </a:r>
            <a:r>
              <a:rPr lang="ru-RU" b="1" dirty="0" err="1">
                <a:solidFill>
                  <a:srgbClr val="C00000"/>
                </a:solidFill>
              </a:rPr>
              <a:t>полісі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обов’язково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зазначаються</a:t>
            </a:r>
            <a:r>
              <a:rPr lang="ru-RU" b="1" dirty="0">
                <a:solidFill>
                  <a:srgbClr val="C00000"/>
                </a:solidFill>
              </a:rPr>
              <a:t>:</a:t>
            </a:r>
          </a:p>
          <a:p>
            <a:r>
              <a:rPr lang="ru-RU" b="1" dirty="0"/>
              <a:t>1) номер договору </a:t>
            </a:r>
            <a:r>
              <a:rPr lang="ru-RU" b="1" dirty="0" err="1"/>
              <a:t>обов’язкового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цивільно-правової</a:t>
            </a:r>
            <a:r>
              <a:rPr lang="ru-RU" b="1" dirty="0"/>
              <a:t> </a:t>
            </a:r>
            <a:r>
              <a:rPr lang="ru-RU" b="1" dirty="0" err="1"/>
              <a:t>відповідальності</a:t>
            </a:r>
            <a:r>
              <a:rPr lang="ru-RU" b="1" dirty="0"/>
              <a:t> в </a:t>
            </a:r>
            <a:r>
              <a:rPr lang="ru-RU" b="1" dirty="0" err="1"/>
              <a:t>Єдиній</a:t>
            </a:r>
            <a:r>
              <a:rPr lang="ru-RU" b="1" dirty="0"/>
              <a:t> </a:t>
            </a:r>
            <a:r>
              <a:rPr lang="ru-RU" b="1" dirty="0" err="1"/>
              <a:t>централізованій</a:t>
            </a:r>
            <a:r>
              <a:rPr lang="ru-RU" b="1" dirty="0"/>
              <a:t> </a:t>
            </a:r>
            <a:r>
              <a:rPr lang="ru-RU" b="1" dirty="0" err="1"/>
              <a:t>базі</a:t>
            </a:r>
            <a:r>
              <a:rPr lang="ru-RU" b="1" dirty="0"/>
              <a:t> </a:t>
            </a:r>
            <a:r>
              <a:rPr lang="ru-RU" b="1" dirty="0" err="1"/>
              <a:t>даних</a:t>
            </a:r>
            <a:r>
              <a:rPr lang="ru-RU" b="1" dirty="0"/>
              <a:t>;</a:t>
            </a:r>
          </a:p>
          <a:p>
            <a:r>
              <a:rPr lang="ru-RU" b="1" dirty="0"/>
              <a:t>2) дата і час початку </a:t>
            </a:r>
            <a:r>
              <a:rPr lang="ru-RU" b="1" dirty="0" err="1"/>
              <a:t>дії</a:t>
            </a:r>
            <a:r>
              <a:rPr lang="ru-RU" b="1" dirty="0"/>
              <a:t>, строк </a:t>
            </a:r>
            <a:r>
              <a:rPr lang="ru-RU" b="1" dirty="0" err="1"/>
              <a:t>дії</a:t>
            </a:r>
            <a:r>
              <a:rPr lang="ru-RU" b="1" dirty="0"/>
              <a:t> договору </a:t>
            </a:r>
            <a:r>
              <a:rPr lang="ru-RU" b="1" dirty="0" err="1"/>
              <a:t>обов’язкового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цивільно-правової</a:t>
            </a:r>
            <a:r>
              <a:rPr lang="ru-RU" b="1" dirty="0"/>
              <a:t> </a:t>
            </a:r>
            <a:r>
              <a:rPr lang="ru-RU" b="1" dirty="0" err="1"/>
              <a:t>відповідальності</a:t>
            </a:r>
            <a:r>
              <a:rPr lang="ru-RU" b="1" dirty="0"/>
              <a:t>;</a:t>
            </a:r>
          </a:p>
          <a:p>
            <a:r>
              <a:rPr lang="ru-RU" b="1" dirty="0"/>
              <a:t>3) </a:t>
            </a:r>
            <a:r>
              <a:rPr lang="ru-RU" b="1" dirty="0" err="1"/>
              <a:t>інформація</a:t>
            </a:r>
            <a:r>
              <a:rPr lang="ru-RU" b="1" dirty="0"/>
              <a:t> про </a:t>
            </a:r>
            <a:r>
              <a:rPr lang="ru-RU" b="1" dirty="0" err="1"/>
              <a:t>страхувальника</a:t>
            </a:r>
            <a:r>
              <a:rPr lang="ru-RU" b="1" dirty="0"/>
              <a:t> та </a:t>
            </a:r>
            <a:r>
              <a:rPr lang="ru-RU" b="1" dirty="0" err="1"/>
              <a:t>забезпечений</a:t>
            </a:r>
            <a:r>
              <a:rPr lang="ru-RU" b="1" dirty="0"/>
              <a:t> </a:t>
            </a:r>
            <a:r>
              <a:rPr lang="ru-RU" b="1" dirty="0" err="1"/>
              <a:t>транспортний</a:t>
            </a:r>
            <a:r>
              <a:rPr lang="ru-RU" b="1" dirty="0"/>
              <a:t> </a:t>
            </a:r>
            <a:r>
              <a:rPr lang="ru-RU" b="1" dirty="0" err="1"/>
              <a:t>засіб</a:t>
            </a:r>
            <a:r>
              <a:rPr lang="ru-RU" b="1" dirty="0"/>
              <a:t>;</a:t>
            </a:r>
          </a:p>
          <a:p>
            <a:r>
              <a:rPr lang="ru-RU" b="1" dirty="0"/>
              <a:t>4) </a:t>
            </a:r>
            <a:r>
              <a:rPr lang="ru-RU" b="1" dirty="0" err="1"/>
              <a:t>найменування</a:t>
            </a:r>
            <a:r>
              <a:rPr lang="ru-RU" b="1" dirty="0"/>
              <a:t> страховика, </a:t>
            </a:r>
            <a:r>
              <a:rPr lang="ru-RU" b="1" dirty="0" err="1"/>
              <a:t>його</a:t>
            </a:r>
            <a:r>
              <a:rPr lang="ru-RU" b="1" dirty="0"/>
              <a:t> </a:t>
            </a:r>
            <a:r>
              <a:rPr lang="ru-RU" b="1" dirty="0" err="1"/>
              <a:t>місцезнаходження</a:t>
            </a:r>
            <a:r>
              <a:rPr lang="ru-RU" b="1" dirty="0"/>
              <a:t>, у тому </a:t>
            </a:r>
            <a:r>
              <a:rPr lang="ru-RU" b="1" dirty="0" err="1"/>
              <a:t>числі</a:t>
            </a:r>
            <a:r>
              <a:rPr lang="ru-RU" b="1" dirty="0"/>
              <a:t> </a:t>
            </a:r>
            <a:r>
              <a:rPr lang="ru-RU" b="1" dirty="0" err="1"/>
              <a:t>поштова</a:t>
            </a:r>
            <a:r>
              <a:rPr lang="ru-RU" b="1" dirty="0"/>
              <a:t> адреса, номер телефону, адреса </a:t>
            </a:r>
            <a:r>
              <a:rPr lang="ru-RU" b="1" dirty="0" err="1"/>
              <a:t>електронної</a:t>
            </a:r>
            <a:r>
              <a:rPr lang="ru-RU" b="1" dirty="0"/>
              <a:t> </a:t>
            </a:r>
            <a:r>
              <a:rPr lang="ru-RU" b="1" dirty="0" err="1"/>
              <a:t>пошти</a:t>
            </a:r>
            <a:r>
              <a:rPr lang="ru-RU" b="1" dirty="0"/>
              <a:t> для </a:t>
            </a:r>
            <a:r>
              <a:rPr lang="ru-RU" b="1" dirty="0" err="1"/>
              <a:t>подання</a:t>
            </a:r>
            <a:r>
              <a:rPr lang="ru-RU" b="1" dirty="0"/>
              <a:t> </a:t>
            </a:r>
            <a:r>
              <a:rPr lang="ru-RU" b="1" dirty="0" err="1"/>
              <a:t>письмових</a:t>
            </a:r>
            <a:r>
              <a:rPr lang="ru-RU" b="1" dirty="0"/>
              <a:t> </a:t>
            </a:r>
            <a:r>
              <a:rPr lang="ru-RU" b="1" dirty="0" err="1"/>
              <a:t>вимог</a:t>
            </a:r>
            <a:r>
              <a:rPr lang="ru-RU" b="1" dirty="0"/>
              <a:t> та </a:t>
            </a:r>
            <a:r>
              <a:rPr lang="ru-RU" b="1" dirty="0" err="1"/>
              <a:t>заяв</a:t>
            </a:r>
            <a:r>
              <a:rPr lang="ru-RU" b="1" dirty="0"/>
              <a:t>;</a:t>
            </a:r>
          </a:p>
          <a:p>
            <a:r>
              <a:rPr lang="ru-RU" b="1" dirty="0"/>
              <a:t>5) </a:t>
            </a:r>
            <a:r>
              <a:rPr lang="ru-RU" b="1" dirty="0" err="1"/>
              <a:t>розмір</a:t>
            </a:r>
            <a:r>
              <a:rPr lang="ru-RU" b="1" dirty="0"/>
              <a:t> </a:t>
            </a:r>
            <a:r>
              <a:rPr lang="ru-RU" b="1" dirty="0" err="1"/>
              <a:t>страхової</a:t>
            </a:r>
            <a:r>
              <a:rPr lang="ru-RU" b="1" dirty="0"/>
              <a:t> </a:t>
            </a:r>
            <a:r>
              <a:rPr lang="ru-RU" b="1" dirty="0" err="1"/>
              <a:t>премії</a:t>
            </a:r>
            <a:r>
              <a:rPr lang="ru-RU" b="1" dirty="0"/>
              <a:t>;</a:t>
            </a:r>
          </a:p>
          <a:p>
            <a:r>
              <a:rPr lang="ru-RU" b="1" dirty="0"/>
              <a:t>6) </a:t>
            </a:r>
            <a:r>
              <a:rPr lang="ru-RU" b="1" dirty="0" err="1"/>
              <a:t>розмір</a:t>
            </a:r>
            <a:r>
              <a:rPr lang="ru-RU" b="1" dirty="0"/>
              <a:t> </a:t>
            </a:r>
            <a:r>
              <a:rPr lang="ru-RU" b="1" dirty="0" err="1"/>
              <a:t>страхової</a:t>
            </a:r>
            <a:r>
              <a:rPr lang="ru-RU" b="1" dirty="0"/>
              <a:t> </a:t>
            </a:r>
            <a:r>
              <a:rPr lang="ru-RU" b="1" dirty="0" err="1"/>
              <a:t>суми</a:t>
            </a:r>
            <a:r>
              <a:rPr lang="ru-RU" b="1" dirty="0"/>
              <a:t>;</a:t>
            </a:r>
          </a:p>
          <a:p>
            <a:r>
              <a:rPr lang="ru-RU" b="1" dirty="0"/>
              <a:t>7) </a:t>
            </a:r>
            <a:r>
              <a:rPr lang="ru-RU" b="1" dirty="0" err="1"/>
              <a:t>посилання</a:t>
            </a:r>
            <a:r>
              <a:rPr lang="ru-RU" b="1" dirty="0"/>
              <a:t> на </a:t>
            </a:r>
            <a:r>
              <a:rPr lang="ru-RU" b="1" dirty="0" err="1"/>
              <a:t>запис</a:t>
            </a:r>
            <a:r>
              <a:rPr lang="ru-RU" b="1" dirty="0"/>
              <a:t> про </a:t>
            </a:r>
            <a:r>
              <a:rPr lang="ru-RU" b="1" dirty="0" err="1"/>
              <a:t>договір</a:t>
            </a:r>
            <a:r>
              <a:rPr lang="ru-RU" b="1" dirty="0"/>
              <a:t> </a:t>
            </a:r>
            <a:r>
              <a:rPr lang="ru-RU" b="1" dirty="0" err="1"/>
              <a:t>обов’язкового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цивільно-правової</a:t>
            </a:r>
            <a:r>
              <a:rPr lang="ru-RU" b="1" dirty="0"/>
              <a:t> </a:t>
            </a:r>
            <a:r>
              <a:rPr lang="ru-RU" b="1" dirty="0" err="1"/>
              <a:t>відповідальності</a:t>
            </a:r>
            <a:r>
              <a:rPr lang="ru-RU" b="1" dirty="0"/>
              <a:t> в </a:t>
            </a:r>
            <a:r>
              <a:rPr lang="ru-RU" b="1" dirty="0" err="1"/>
              <a:t>Єдиній</a:t>
            </a:r>
            <a:r>
              <a:rPr lang="ru-RU" b="1" dirty="0"/>
              <a:t> </a:t>
            </a:r>
            <a:r>
              <a:rPr lang="ru-RU" b="1" dirty="0" err="1"/>
              <a:t>централізованій</a:t>
            </a:r>
            <a:r>
              <a:rPr lang="ru-RU" b="1" dirty="0"/>
              <a:t> </a:t>
            </a:r>
            <a:r>
              <a:rPr lang="ru-RU" b="1" dirty="0" err="1"/>
              <a:t>базі</a:t>
            </a:r>
            <a:r>
              <a:rPr lang="ru-RU" b="1" dirty="0"/>
              <a:t> </a:t>
            </a:r>
            <a:r>
              <a:rPr lang="ru-RU" b="1" dirty="0" err="1"/>
              <a:t>даних</a:t>
            </a:r>
            <a:r>
              <a:rPr lang="ru-RU" b="1" dirty="0"/>
              <a:t> про </a:t>
            </a:r>
            <a:r>
              <a:rPr lang="ru-RU" b="1" dirty="0" err="1"/>
              <a:t>такий</a:t>
            </a:r>
            <a:r>
              <a:rPr lang="ru-RU" b="1" dirty="0"/>
              <a:t> </a:t>
            </a:r>
            <a:r>
              <a:rPr lang="ru-RU" b="1" dirty="0" err="1"/>
              <a:t>договір</a:t>
            </a:r>
            <a:r>
              <a:rPr lang="ru-RU" b="1" dirty="0"/>
              <a:t>;</a:t>
            </a:r>
          </a:p>
          <a:p>
            <a:r>
              <a:rPr lang="ru-RU" b="1" dirty="0"/>
              <a:t>8) </a:t>
            </a:r>
            <a:r>
              <a:rPr lang="ru-RU" b="1" dirty="0" err="1"/>
              <a:t>відомості</a:t>
            </a:r>
            <a:r>
              <a:rPr lang="ru-RU" b="1" dirty="0"/>
              <a:t> про </a:t>
            </a:r>
            <a:r>
              <a:rPr lang="ru-RU" b="1" dirty="0" err="1"/>
              <a:t>укладення</a:t>
            </a:r>
            <a:r>
              <a:rPr lang="ru-RU" b="1" dirty="0"/>
              <a:t> договору </a:t>
            </a:r>
            <a:r>
              <a:rPr lang="ru-RU" b="1" dirty="0" err="1"/>
              <a:t>обов’язкового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цивільно-правової</a:t>
            </a:r>
            <a:r>
              <a:rPr lang="ru-RU" b="1" dirty="0"/>
              <a:t> </a:t>
            </a:r>
            <a:r>
              <a:rPr lang="ru-RU" b="1" dirty="0" err="1"/>
              <a:t>відповідальності</a:t>
            </a:r>
            <a:r>
              <a:rPr lang="ru-RU" b="1" dirty="0"/>
              <a:t> з </a:t>
            </a:r>
            <a:r>
              <a:rPr lang="ru-RU" b="1" dirty="0" err="1"/>
              <a:t>особливостями</a:t>
            </a:r>
            <a:r>
              <a:rPr lang="ru-RU" b="1" dirty="0"/>
              <a:t>, </a:t>
            </a:r>
            <a:r>
              <a:rPr lang="ru-RU" b="1" dirty="0" err="1"/>
              <a:t>визначеними</a:t>
            </a:r>
            <a:r>
              <a:rPr lang="ru-RU" b="1" dirty="0"/>
              <a:t> </a:t>
            </a:r>
            <a:r>
              <a:rPr lang="ru-RU" b="1" dirty="0" err="1"/>
              <a:t>статтею</a:t>
            </a:r>
            <a:r>
              <a:rPr lang="ru-RU" b="1" dirty="0"/>
              <a:t> 13 </a:t>
            </a:r>
            <a:r>
              <a:rPr lang="ru-RU" b="1" dirty="0" err="1"/>
              <a:t>цього</a:t>
            </a:r>
            <a:r>
              <a:rPr lang="ru-RU" b="1" dirty="0"/>
              <a:t> Закону, та/</a:t>
            </a:r>
            <a:r>
              <a:rPr lang="ru-RU" b="1" dirty="0" err="1"/>
              <a:t>або</a:t>
            </a:r>
            <a:r>
              <a:rPr lang="ru-RU" b="1" dirty="0"/>
              <a:t> </a:t>
            </a:r>
            <a:r>
              <a:rPr lang="ru-RU" b="1" dirty="0" err="1"/>
              <a:t>обмеження</a:t>
            </a:r>
            <a:r>
              <a:rPr lang="ru-RU" b="1" dirty="0"/>
              <a:t> </a:t>
            </a:r>
            <a:r>
              <a:rPr lang="ru-RU" b="1" dirty="0" err="1"/>
              <a:t>щодо</a:t>
            </a:r>
            <a:r>
              <a:rPr lang="ru-RU" b="1" dirty="0"/>
              <a:t> умов </a:t>
            </a:r>
            <a:r>
              <a:rPr lang="ru-RU" b="1" dirty="0" err="1"/>
              <a:t>використання</a:t>
            </a:r>
            <a:r>
              <a:rPr lang="ru-RU" b="1" dirty="0"/>
              <a:t> </a:t>
            </a:r>
            <a:r>
              <a:rPr lang="ru-RU" b="1" dirty="0" err="1"/>
              <a:t>забезпеченого</a:t>
            </a:r>
            <a:r>
              <a:rPr lang="ru-RU" b="1" dirty="0"/>
              <a:t> транспортного </a:t>
            </a:r>
            <a:r>
              <a:rPr lang="ru-RU" b="1" dirty="0" err="1"/>
              <a:t>засобу</a:t>
            </a:r>
            <a:r>
              <a:rPr lang="ru-RU" b="1" dirty="0"/>
              <a:t> (для </a:t>
            </a:r>
            <a:r>
              <a:rPr lang="ru-RU" b="1" dirty="0" err="1"/>
              <a:t>внутрішніх</a:t>
            </a:r>
            <a:r>
              <a:rPr lang="ru-RU" b="1" dirty="0"/>
              <a:t> </a:t>
            </a:r>
            <a:r>
              <a:rPr lang="ru-RU" b="1" dirty="0" err="1"/>
              <a:t>договорів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);</a:t>
            </a:r>
          </a:p>
          <a:p>
            <a:r>
              <a:rPr lang="ru-RU" b="1" dirty="0"/>
              <a:t>9) </a:t>
            </a:r>
            <a:r>
              <a:rPr lang="ru-RU" b="1" dirty="0" err="1"/>
              <a:t>територія</a:t>
            </a:r>
            <a:r>
              <a:rPr lang="ru-RU" b="1" dirty="0"/>
              <a:t> </a:t>
            </a:r>
            <a:r>
              <a:rPr lang="ru-RU" b="1" dirty="0" err="1"/>
              <a:t>дії</a:t>
            </a:r>
            <a:r>
              <a:rPr lang="ru-RU" b="1" dirty="0"/>
              <a:t> договору </a:t>
            </a:r>
            <a:r>
              <a:rPr lang="ru-RU" b="1" dirty="0" err="1"/>
              <a:t>обов’язкового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цивільно-правової</a:t>
            </a:r>
            <a:r>
              <a:rPr lang="ru-RU" b="1" dirty="0"/>
              <a:t> </a:t>
            </a:r>
            <a:r>
              <a:rPr lang="ru-RU" b="1" dirty="0" err="1"/>
              <a:t>відповідальності</a:t>
            </a:r>
            <a:r>
              <a:rPr lang="ru-RU" b="1" dirty="0"/>
              <a:t> (для </a:t>
            </a:r>
            <a:r>
              <a:rPr lang="ru-RU" b="1" dirty="0" err="1"/>
              <a:t>міжнародного</a:t>
            </a:r>
            <a:r>
              <a:rPr lang="ru-RU" b="1" dirty="0"/>
              <a:t> договору </a:t>
            </a:r>
            <a:r>
              <a:rPr lang="ru-RU" b="1" dirty="0" err="1"/>
              <a:t>страхування</a:t>
            </a:r>
            <a:r>
              <a:rPr lang="ru-RU" b="1" dirty="0"/>
              <a:t>);</a:t>
            </a:r>
          </a:p>
          <a:p>
            <a:r>
              <a:rPr lang="ru-RU" b="1" dirty="0"/>
              <a:t>10) </a:t>
            </a:r>
            <a:r>
              <a:rPr lang="ru-RU" b="1" dirty="0" err="1"/>
              <a:t>інша</a:t>
            </a:r>
            <a:r>
              <a:rPr lang="ru-RU" b="1" dirty="0"/>
              <a:t> </a:t>
            </a:r>
            <a:r>
              <a:rPr lang="ru-RU" b="1" dirty="0" err="1"/>
              <a:t>інформація</a:t>
            </a:r>
            <a:r>
              <a:rPr lang="ru-RU" b="1" dirty="0"/>
              <a:t>, </a:t>
            </a:r>
            <a:r>
              <a:rPr lang="ru-RU" b="1" dirty="0" err="1"/>
              <a:t>обов’язковість</a:t>
            </a:r>
            <a:r>
              <a:rPr lang="ru-RU" b="1" dirty="0"/>
              <a:t> </a:t>
            </a:r>
            <a:r>
              <a:rPr lang="ru-RU" b="1" dirty="0" err="1"/>
              <a:t>зазначення</a:t>
            </a:r>
            <a:r>
              <a:rPr lang="ru-RU" b="1" dirty="0"/>
              <a:t> </a:t>
            </a:r>
            <a:r>
              <a:rPr lang="ru-RU" b="1" dirty="0" err="1"/>
              <a:t>якої</a:t>
            </a:r>
            <a:r>
              <a:rPr lang="ru-RU" b="1" dirty="0"/>
              <a:t> </a:t>
            </a:r>
            <a:r>
              <a:rPr lang="ru-RU" b="1" dirty="0" err="1"/>
              <a:t>встановлено</a:t>
            </a:r>
            <a:r>
              <a:rPr lang="ru-RU" b="1" dirty="0"/>
              <a:t> МТСБУ.</a:t>
            </a:r>
          </a:p>
        </p:txBody>
      </p:sp>
    </p:spTree>
    <p:extLst>
      <p:ext uri="{BB962C8B-B14F-4D97-AF65-F5344CB8AC3E}">
        <p14:creationId xmlns:p14="http://schemas.microsoft.com/office/powerpoint/2010/main" val="9185903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err="1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Визначення</a:t>
            </a:r>
            <a:r>
              <a:rPr lang="ru-RU" sz="2400" b="1" dirty="0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розміру</a:t>
            </a:r>
            <a:r>
              <a:rPr lang="ru-RU" sz="2400" b="1" dirty="0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страхової</a:t>
            </a:r>
            <a:r>
              <a:rPr lang="ru-RU" sz="2400" b="1" dirty="0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премії</a:t>
            </a:r>
            <a:endParaRPr lang="ru-RU" sz="2400" b="1" dirty="0">
              <a:solidFill>
                <a:prstClr val="white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16496" y="764704"/>
            <a:ext cx="875893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itchFamily="2" charset="2"/>
              <a:buChar char="ü"/>
            </a:pPr>
            <a:r>
              <a:rPr lang="ru-RU" b="1" dirty="0" err="1" smtClean="0"/>
              <a:t>Розмір</a:t>
            </a:r>
            <a:r>
              <a:rPr lang="ru-RU" b="1" dirty="0" smtClean="0"/>
              <a:t> </a:t>
            </a:r>
            <a:r>
              <a:rPr lang="ru-RU" b="1" dirty="0" err="1"/>
              <a:t>страхової</a:t>
            </a:r>
            <a:r>
              <a:rPr lang="ru-RU" b="1" dirty="0"/>
              <a:t> </a:t>
            </a:r>
            <a:r>
              <a:rPr lang="ru-RU" b="1" dirty="0" err="1"/>
              <a:t>премії</a:t>
            </a:r>
            <a:r>
              <a:rPr lang="ru-RU" b="1" dirty="0"/>
              <a:t> за договором </a:t>
            </a:r>
            <a:r>
              <a:rPr lang="ru-RU" b="1" dirty="0" err="1"/>
              <a:t>обов’язкового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цивільно-правової</a:t>
            </a:r>
            <a:r>
              <a:rPr lang="ru-RU" b="1" dirty="0"/>
              <a:t> </a:t>
            </a:r>
            <a:r>
              <a:rPr lang="ru-RU" b="1" dirty="0" err="1"/>
              <a:t>відповідальності</a:t>
            </a:r>
            <a:r>
              <a:rPr lang="ru-RU" b="1" dirty="0"/>
              <a:t> </a:t>
            </a:r>
            <a:r>
              <a:rPr lang="ru-RU" b="1" dirty="0" err="1"/>
              <a:t>визначається</a:t>
            </a:r>
            <a:r>
              <a:rPr lang="ru-RU" b="1" dirty="0"/>
              <a:t> страховиком </a:t>
            </a:r>
            <a:r>
              <a:rPr lang="ru-RU" b="1" dirty="0" err="1"/>
              <a:t>самостійно</a:t>
            </a:r>
            <a:r>
              <a:rPr lang="ru-RU" b="1" dirty="0"/>
              <a:t> на </a:t>
            </a:r>
            <a:r>
              <a:rPr lang="ru-RU" b="1" dirty="0" err="1"/>
              <a:t>підставі</a:t>
            </a:r>
            <a:r>
              <a:rPr lang="ru-RU" b="1" dirty="0"/>
              <a:t> методики </a:t>
            </a:r>
            <a:r>
              <a:rPr lang="ru-RU" b="1" dirty="0" err="1"/>
              <a:t>розрахунку</a:t>
            </a:r>
            <a:r>
              <a:rPr lang="ru-RU" b="1" dirty="0"/>
              <a:t> страхового тарифу за </a:t>
            </a:r>
            <a:r>
              <a:rPr lang="ru-RU" b="1" dirty="0" err="1"/>
              <a:t>відповідним</a:t>
            </a:r>
            <a:r>
              <a:rPr lang="ru-RU" b="1" dirty="0"/>
              <a:t> </a:t>
            </a:r>
            <a:r>
              <a:rPr lang="ru-RU" b="1" dirty="0" err="1"/>
              <a:t>страховим</a:t>
            </a:r>
            <a:r>
              <a:rPr lang="ru-RU" b="1" dirty="0"/>
              <a:t> продуктом, </a:t>
            </a:r>
            <a:r>
              <a:rPr lang="ru-RU" b="1" dirty="0" err="1"/>
              <a:t>розробленої</a:t>
            </a:r>
            <a:r>
              <a:rPr lang="ru-RU" b="1" dirty="0"/>
              <a:t> та </a:t>
            </a:r>
            <a:r>
              <a:rPr lang="ru-RU" b="1" dirty="0" err="1"/>
              <a:t>затвердженої</a:t>
            </a:r>
            <a:r>
              <a:rPr lang="ru-RU" b="1" dirty="0"/>
              <a:t> страховиком з </a:t>
            </a:r>
            <a:r>
              <a:rPr lang="ru-RU" b="1" dirty="0" err="1"/>
              <a:t>дотриманням</a:t>
            </a:r>
            <a:r>
              <a:rPr lang="ru-RU" b="1" dirty="0"/>
              <a:t> </a:t>
            </a:r>
            <a:r>
              <a:rPr lang="ru-RU" b="1" dirty="0" err="1"/>
              <a:t>вимог</a:t>
            </a:r>
            <a:r>
              <a:rPr lang="ru-RU" b="1" dirty="0"/>
              <a:t> </a:t>
            </a:r>
            <a:r>
              <a:rPr lang="ru-RU" b="1" dirty="0" err="1"/>
              <a:t>законодавства</a:t>
            </a:r>
            <a:r>
              <a:rPr lang="ru-RU" b="1" dirty="0"/>
              <a:t> у </a:t>
            </a:r>
            <a:r>
              <a:rPr lang="ru-RU" b="1" dirty="0" err="1"/>
              <a:t>сфері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, у тому </a:t>
            </a:r>
            <a:r>
              <a:rPr lang="ru-RU" b="1" dirty="0" err="1"/>
              <a:t>числі</a:t>
            </a:r>
            <a:r>
              <a:rPr lang="ru-RU" b="1" dirty="0"/>
              <a:t> з </a:t>
            </a:r>
            <a:r>
              <a:rPr lang="ru-RU" b="1" dirty="0" err="1"/>
              <a:t>урахуванням</a:t>
            </a:r>
            <a:r>
              <a:rPr lang="ru-RU" b="1" dirty="0"/>
              <a:t> потреби </a:t>
            </a:r>
            <a:r>
              <a:rPr lang="ru-RU" b="1" dirty="0" err="1"/>
              <a:t>забезпечення</a:t>
            </a:r>
            <a:r>
              <a:rPr lang="ru-RU" b="1" dirty="0"/>
              <a:t> </a:t>
            </a:r>
            <a:r>
              <a:rPr lang="ru-RU" b="1" dirty="0" err="1"/>
              <a:t>виконання</a:t>
            </a:r>
            <a:r>
              <a:rPr lang="ru-RU" b="1" dirty="0"/>
              <a:t> </a:t>
            </a:r>
            <a:r>
              <a:rPr lang="ru-RU" b="1" dirty="0" err="1"/>
              <a:t>вимог</a:t>
            </a:r>
            <a:r>
              <a:rPr lang="ru-RU" b="1" dirty="0"/>
              <a:t> </a:t>
            </a:r>
            <a:r>
              <a:rPr lang="ru-RU" b="1" dirty="0" err="1"/>
              <a:t>законодавства</a:t>
            </a:r>
            <a:r>
              <a:rPr lang="ru-RU" b="1" dirty="0"/>
              <a:t> </a:t>
            </a:r>
            <a:r>
              <a:rPr lang="ru-RU" b="1" dirty="0" err="1"/>
              <a:t>щодо</a:t>
            </a:r>
            <a:r>
              <a:rPr lang="ru-RU" b="1" dirty="0"/>
              <a:t> </a:t>
            </a:r>
            <a:r>
              <a:rPr lang="ru-RU" b="1" dirty="0" err="1"/>
              <a:t>платоспроможності</a:t>
            </a:r>
            <a:r>
              <a:rPr lang="ru-RU" b="1" dirty="0"/>
              <a:t> страховика, </a:t>
            </a:r>
            <a:r>
              <a:rPr lang="ru-RU" b="1" dirty="0" err="1"/>
              <a:t>формування</a:t>
            </a:r>
            <a:r>
              <a:rPr lang="ru-RU" b="1" dirty="0"/>
              <a:t> </a:t>
            </a:r>
            <a:r>
              <a:rPr lang="ru-RU" b="1" dirty="0" err="1"/>
              <a:t>гарантійних</a:t>
            </a:r>
            <a:r>
              <a:rPr lang="ru-RU" b="1" dirty="0"/>
              <a:t> </a:t>
            </a:r>
            <a:r>
              <a:rPr lang="ru-RU" b="1" dirty="0" err="1"/>
              <a:t>фондів</a:t>
            </a:r>
            <a:r>
              <a:rPr lang="ru-RU" b="1" dirty="0"/>
              <a:t> МТСБУ та </a:t>
            </a:r>
            <a:r>
              <a:rPr lang="ru-RU" b="1" dirty="0" err="1"/>
              <a:t>інших</a:t>
            </a:r>
            <a:r>
              <a:rPr lang="ru-RU" b="1" dirty="0"/>
              <a:t> </a:t>
            </a:r>
            <a:r>
              <a:rPr lang="ru-RU" b="1" dirty="0" err="1"/>
              <a:t>встановлених</a:t>
            </a:r>
            <a:r>
              <a:rPr lang="ru-RU" b="1" dirty="0"/>
              <a:t> </a:t>
            </a:r>
            <a:r>
              <a:rPr lang="ru-RU" b="1" dirty="0" err="1"/>
              <a:t>законодавством</a:t>
            </a:r>
            <a:r>
              <a:rPr lang="ru-RU" b="1" dirty="0"/>
              <a:t> </a:t>
            </a:r>
            <a:r>
              <a:rPr lang="ru-RU" b="1" dirty="0" err="1"/>
              <a:t>вимог</a:t>
            </a:r>
            <a:r>
              <a:rPr lang="ru-RU" b="1" dirty="0"/>
              <a:t>. </a:t>
            </a:r>
            <a:endParaRPr lang="ru-RU" b="1" dirty="0" smtClean="0"/>
          </a:p>
          <a:p>
            <a:pPr marL="285750" indent="-285750" algn="just">
              <a:buFont typeface="Wingdings" pitchFamily="2" charset="2"/>
              <a:buChar char="ü"/>
            </a:pPr>
            <a:endParaRPr lang="ru-RU" b="1" dirty="0" smtClean="0"/>
          </a:p>
          <a:p>
            <a:pPr marL="285750" indent="-285750" algn="just">
              <a:buFont typeface="Wingdings" pitchFamily="2" charset="2"/>
              <a:buChar char="ü"/>
            </a:pPr>
            <a:r>
              <a:rPr lang="ru-RU" b="1" dirty="0" err="1" smtClean="0">
                <a:solidFill>
                  <a:srgbClr val="FF0000"/>
                </a:solidFill>
              </a:rPr>
              <a:t>Під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>
                <a:solidFill>
                  <a:srgbClr val="FF0000"/>
                </a:solidFill>
              </a:rPr>
              <a:t>час </a:t>
            </a:r>
            <a:r>
              <a:rPr lang="ru-RU" b="1" dirty="0" err="1">
                <a:solidFill>
                  <a:srgbClr val="FF0000"/>
                </a:solidFill>
              </a:rPr>
              <a:t>визначення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розміру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страхової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премії</a:t>
            </a:r>
            <a:r>
              <a:rPr lang="ru-RU" b="1" dirty="0">
                <a:solidFill>
                  <a:srgbClr val="FF0000"/>
                </a:solidFill>
              </a:rPr>
              <a:t> страховик </a:t>
            </a:r>
            <a:r>
              <a:rPr lang="ru-RU" b="1" dirty="0" err="1">
                <a:solidFill>
                  <a:srgbClr val="FF0000"/>
                </a:solidFill>
              </a:rPr>
              <a:t>може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враховувати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історію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дорожньо-транспортних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пригод</a:t>
            </a:r>
            <a:r>
              <a:rPr lang="ru-RU" b="1" dirty="0">
                <a:solidFill>
                  <a:srgbClr val="FF0000"/>
                </a:solidFill>
              </a:rPr>
              <a:t> з вини </a:t>
            </a:r>
            <a:r>
              <a:rPr lang="ru-RU" b="1" dirty="0" err="1">
                <a:solidFill>
                  <a:srgbClr val="FF0000"/>
                </a:solidFill>
              </a:rPr>
              <a:t>страхувальника</a:t>
            </a:r>
            <a:r>
              <a:rPr lang="ru-RU" b="1" dirty="0">
                <a:solidFill>
                  <a:srgbClr val="FF0000"/>
                </a:solidFill>
              </a:rPr>
              <a:t> та/</a:t>
            </a:r>
            <a:r>
              <a:rPr lang="ru-RU" b="1" dirty="0" err="1">
                <a:solidFill>
                  <a:srgbClr val="FF0000"/>
                </a:solidFill>
              </a:rPr>
              <a:t>або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власника</a:t>
            </a:r>
            <a:r>
              <a:rPr lang="ru-RU" b="1" dirty="0">
                <a:solidFill>
                  <a:srgbClr val="FF0000"/>
                </a:solidFill>
              </a:rPr>
              <a:t> (</a:t>
            </a:r>
            <a:r>
              <a:rPr lang="ru-RU" b="1" dirty="0" err="1">
                <a:solidFill>
                  <a:srgbClr val="FF0000"/>
                </a:solidFill>
              </a:rPr>
              <a:t>власників</a:t>
            </a:r>
            <a:r>
              <a:rPr lang="ru-RU" b="1" dirty="0">
                <a:solidFill>
                  <a:srgbClr val="FF0000"/>
                </a:solidFill>
              </a:rPr>
              <a:t>) транспортного </a:t>
            </a:r>
            <a:r>
              <a:rPr lang="ru-RU" b="1" dirty="0" err="1">
                <a:solidFill>
                  <a:srgbClr val="FF0000"/>
                </a:solidFill>
              </a:rPr>
              <a:t>засобу</a:t>
            </a:r>
            <a:r>
              <a:rPr lang="ru-RU" b="1" dirty="0">
                <a:solidFill>
                  <a:srgbClr val="FF0000"/>
                </a:solidFill>
              </a:rPr>
              <a:t> (</a:t>
            </a:r>
            <a:r>
              <a:rPr lang="ru-RU" b="1" dirty="0" err="1">
                <a:solidFill>
                  <a:srgbClr val="FF0000"/>
                </a:solidFill>
              </a:rPr>
              <a:t>транспортних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засобів</a:t>
            </a:r>
            <a:r>
              <a:rPr lang="ru-RU" b="1" dirty="0">
                <a:solidFill>
                  <a:srgbClr val="FF0000"/>
                </a:solidFill>
              </a:rPr>
              <a:t>) за </a:t>
            </a:r>
            <a:r>
              <a:rPr lang="ru-RU" b="1" dirty="0" err="1">
                <a:solidFill>
                  <a:srgbClr val="FF0000"/>
                </a:solidFill>
              </a:rPr>
              <a:t>обов’язковим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страхуванням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цивільно-правової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відповідальності</a:t>
            </a:r>
            <a:r>
              <a:rPr lang="ru-RU" b="1" dirty="0" smtClean="0">
                <a:solidFill>
                  <a:srgbClr val="FF0000"/>
                </a:solidFill>
              </a:rPr>
              <a:t>.</a:t>
            </a:r>
          </a:p>
          <a:p>
            <a:pPr marL="285750" indent="-285750" algn="just">
              <a:buFont typeface="Wingdings" pitchFamily="2" charset="2"/>
              <a:buChar char="ü"/>
            </a:pPr>
            <a:endParaRPr lang="ru-RU" b="1" dirty="0">
              <a:solidFill>
                <a:srgbClr val="FF0000"/>
              </a:solidFill>
            </a:endParaRPr>
          </a:p>
          <a:p>
            <a:pPr marL="285750" indent="-285750" algn="just">
              <a:buFont typeface="Wingdings" pitchFamily="2" charset="2"/>
              <a:buChar char="ü"/>
            </a:pPr>
            <a:r>
              <a:rPr lang="ru-RU" b="1" dirty="0" smtClean="0"/>
              <a:t>За </a:t>
            </a:r>
            <a:r>
              <a:rPr lang="ru-RU" b="1" dirty="0"/>
              <a:t>договором </a:t>
            </a:r>
            <a:r>
              <a:rPr lang="ru-RU" b="1" dirty="0" err="1"/>
              <a:t>обов’язкового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цивільно-правової</a:t>
            </a:r>
            <a:r>
              <a:rPr lang="ru-RU" b="1" dirty="0"/>
              <a:t> </a:t>
            </a:r>
            <a:r>
              <a:rPr lang="ru-RU" b="1" dirty="0" err="1"/>
              <a:t>відповідальності</a:t>
            </a:r>
            <a:r>
              <a:rPr lang="ru-RU" b="1" dirty="0"/>
              <a:t> </a:t>
            </a:r>
            <a:r>
              <a:rPr lang="ru-RU" b="1" dirty="0" err="1"/>
              <a:t>застосування</a:t>
            </a:r>
            <a:r>
              <a:rPr lang="ru-RU" b="1" dirty="0"/>
              <a:t> </a:t>
            </a:r>
            <a:r>
              <a:rPr lang="ru-RU" b="1" dirty="0" err="1"/>
              <a:t>франшизи</a:t>
            </a:r>
            <a:r>
              <a:rPr lang="ru-RU" b="1" dirty="0"/>
              <a:t> </a:t>
            </a:r>
            <a:r>
              <a:rPr lang="ru-RU" b="1" dirty="0" err="1"/>
              <a:t>забороняється</a:t>
            </a:r>
            <a:r>
              <a:rPr lang="ru-RU" b="1" dirty="0" smtClean="0"/>
              <a:t>.</a:t>
            </a:r>
          </a:p>
          <a:p>
            <a:pPr marL="285750" indent="-285750" algn="just">
              <a:buFont typeface="Wingdings" pitchFamily="2" charset="2"/>
              <a:buChar char="ü"/>
            </a:pPr>
            <a:endParaRPr lang="ru-RU" b="1" dirty="0"/>
          </a:p>
          <a:p>
            <a:pPr marL="285750" indent="-285750" algn="just"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FF0000"/>
                </a:solidFill>
              </a:rPr>
              <a:t>Страхова </a:t>
            </a:r>
            <a:r>
              <a:rPr lang="ru-RU" b="1" dirty="0" err="1">
                <a:solidFill>
                  <a:srgbClr val="FF0000"/>
                </a:solidFill>
              </a:rPr>
              <a:t>премія</a:t>
            </a:r>
            <a:r>
              <a:rPr lang="ru-RU" b="1" dirty="0">
                <a:solidFill>
                  <a:srgbClr val="FF0000"/>
                </a:solidFill>
              </a:rPr>
              <a:t> за договором </a:t>
            </a:r>
            <a:r>
              <a:rPr lang="ru-RU" b="1" dirty="0" err="1">
                <a:solidFill>
                  <a:srgbClr val="FF0000"/>
                </a:solidFill>
              </a:rPr>
              <a:t>обов’язкового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страхування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цивільно-правової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відповідальності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сплачується</a:t>
            </a:r>
            <a:r>
              <a:rPr lang="ru-RU" b="1" dirty="0">
                <a:solidFill>
                  <a:srgbClr val="FF0000"/>
                </a:solidFill>
              </a:rPr>
              <a:t> одноразово у </a:t>
            </a:r>
            <a:r>
              <a:rPr lang="ru-RU" b="1" dirty="0" err="1">
                <a:solidFill>
                  <a:srgbClr val="FF0000"/>
                </a:solidFill>
              </a:rPr>
              <a:t>повному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обсязі</a:t>
            </a:r>
            <a:r>
              <a:rPr lang="ru-RU" b="1" dirty="0">
                <a:solidFill>
                  <a:srgbClr val="FF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632985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err="1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Розміри</a:t>
            </a:r>
            <a:r>
              <a:rPr lang="ru-RU" sz="2400" b="1" dirty="0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страхових</a:t>
            </a:r>
            <a:r>
              <a:rPr lang="ru-RU" sz="2400" b="1" dirty="0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сум</a:t>
            </a:r>
            <a:r>
              <a:rPr lang="ru-RU" sz="2400" b="1" dirty="0">
                <a:solidFill>
                  <a:prstClr val="white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16496" y="764704"/>
            <a:ext cx="8758930" cy="6047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500" b="1" dirty="0" err="1" smtClean="0">
                <a:solidFill>
                  <a:prstClr val="black"/>
                </a:solidFill>
              </a:rPr>
              <a:t>Розміри</a:t>
            </a:r>
            <a:r>
              <a:rPr lang="ru-RU" sz="2500" b="1" dirty="0" smtClean="0">
                <a:solidFill>
                  <a:prstClr val="black"/>
                </a:solidFill>
              </a:rPr>
              <a:t> </a:t>
            </a:r>
            <a:r>
              <a:rPr lang="ru-RU" sz="2500" b="1" dirty="0" err="1" smtClean="0">
                <a:solidFill>
                  <a:prstClr val="black"/>
                </a:solidFill>
              </a:rPr>
              <a:t>страхових</a:t>
            </a:r>
            <a:r>
              <a:rPr lang="ru-RU" sz="2500" b="1" dirty="0" smtClean="0">
                <a:solidFill>
                  <a:prstClr val="black"/>
                </a:solidFill>
              </a:rPr>
              <a:t> </a:t>
            </a:r>
            <a:r>
              <a:rPr lang="ru-RU" sz="2500" b="1" dirty="0" err="1" smtClean="0">
                <a:solidFill>
                  <a:prstClr val="black"/>
                </a:solidFill>
              </a:rPr>
              <a:t>сум</a:t>
            </a:r>
            <a:r>
              <a:rPr lang="ru-RU" sz="2500" b="1" dirty="0" smtClean="0">
                <a:solidFill>
                  <a:prstClr val="black"/>
                </a:solidFill>
              </a:rPr>
              <a:t> за </a:t>
            </a:r>
            <a:r>
              <a:rPr lang="ru-RU" sz="2500" b="1" dirty="0" err="1">
                <a:solidFill>
                  <a:prstClr val="black"/>
                </a:solidFill>
              </a:rPr>
              <a:t>внутрішніми</a:t>
            </a:r>
            <a:r>
              <a:rPr lang="ru-RU" sz="2500" b="1" dirty="0">
                <a:solidFill>
                  <a:prstClr val="black"/>
                </a:solidFill>
              </a:rPr>
              <a:t> договорами </a:t>
            </a:r>
            <a:r>
              <a:rPr lang="ru-RU" sz="2500" b="1" dirty="0" err="1">
                <a:solidFill>
                  <a:prstClr val="black"/>
                </a:solidFill>
              </a:rPr>
              <a:t>страхування</a:t>
            </a:r>
            <a:r>
              <a:rPr lang="ru-RU" sz="2500" b="1" dirty="0">
                <a:solidFill>
                  <a:prstClr val="black"/>
                </a:solidFill>
              </a:rPr>
              <a:t> </a:t>
            </a:r>
            <a:r>
              <a:rPr lang="ru-RU" sz="2500" b="1" dirty="0" err="1">
                <a:solidFill>
                  <a:prstClr val="black"/>
                </a:solidFill>
              </a:rPr>
              <a:t>встановлюються</a:t>
            </a:r>
            <a:r>
              <a:rPr lang="ru-RU" sz="2500" b="1" dirty="0">
                <a:solidFill>
                  <a:prstClr val="black"/>
                </a:solidFill>
              </a:rPr>
              <a:t> </a:t>
            </a:r>
            <a:r>
              <a:rPr lang="ru-RU" sz="2500" b="1" dirty="0" smtClean="0">
                <a:solidFill>
                  <a:prstClr val="black"/>
                </a:solidFill>
              </a:rPr>
              <a:t>:</a:t>
            </a:r>
          </a:p>
          <a:p>
            <a:pPr algn="just"/>
            <a:endParaRPr lang="ru-RU" sz="2500" b="1" dirty="0">
              <a:solidFill>
                <a:prstClr val="black"/>
              </a:solidFill>
            </a:endParaRPr>
          </a:p>
          <a:p>
            <a:pPr marL="285750" indent="-285750" algn="just">
              <a:buFont typeface="Wingdings" pitchFamily="2" charset="2"/>
              <a:buChar char="ü"/>
            </a:pPr>
            <a:r>
              <a:rPr lang="ru-RU" sz="2600" b="1" dirty="0" smtClean="0">
                <a:solidFill>
                  <a:srgbClr val="FF0000"/>
                </a:solidFill>
              </a:rPr>
              <a:t>за </a:t>
            </a:r>
            <a:r>
              <a:rPr lang="ru-RU" sz="2600" b="1" dirty="0">
                <a:solidFill>
                  <a:srgbClr val="FF0000"/>
                </a:solidFill>
              </a:rPr>
              <a:t>шкоду, </a:t>
            </a:r>
            <a:r>
              <a:rPr lang="ru-RU" sz="2600" b="1" dirty="0" err="1">
                <a:solidFill>
                  <a:srgbClr val="FF0000"/>
                </a:solidFill>
              </a:rPr>
              <a:t>заподіяну</a:t>
            </a:r>
            <a:r>
              <a:rPr lang="ru-RU" sz="2600" b="1" dirty="0">
                <a:solidFill>
                  <a:srgbClr val="FF0000"/>
                </a:solidFill>
              </a:rPr>
              <a:t> </a:t>
            </a:r>
            <a:r>
              <a:rPr lang="ru-RU" sz="2600" b="1" dirty="0" err="1">
                <a:solidFill>
                  <a:srgbClr val="FF0000"/>
                </a:solidFill>
              </a:rPr>
              <a:t>життю</a:t>
            </a:r>
            <a:r>
              <a:rPr lang="ru-RU" sz="2600" b="1" dirty="0">
                <a:solidFill>
                  <a:srgbClr val="FF0000"/>
                </a:solidFill>
              </a:rPr>
              <a:t> та </a:t>
            </a:r>
            <a:r>
              <a:rPr lang="ru-RU" sz="2600" b="1" dirty="0" err="1">
                <a:solidFill>
                  <a:srgbClr val="FF0000"/>
                </a:solidFill>
              </a:rPr>
              <a:t>здоров’ю</a:t>
            </a:r>
            <a:r>
              <a:rPr lang="ru-RU" sz="2600" b="1" dirty="0">
                <a:solidFill>
                  <a:srgbClr val="FF0000"/>
                </a:solidFill>
              </a:rPr>
              <a:t> </a:t>
            </a:r>
            <a:r>
              <a:rPr lang="ru-RU" sz="2600" b="1" dirty="0" err="1">
                <a:solidFill>
                  <a:srgbClr val="FF0000"/>
                </a:solidFill>
              </a:rPr>
              <a:t>потерпілих</a:t>
            </a:r>
            <a:r>
              <a:rPr lang="ru-RU" sz="2600" b="1" dirty="0">
                <a:solidFill>
                  <a:srgbClr val="FF0000"/>
                </a:solidFill>
              </a:rPr>
              <a:t> </a:t>
            </a:r>
            <a:r>
              <a:rPr lang="ru-RU" sz="2600" b="1" dirty="0" err="1">
                <a:solidFill>
                  <a:srgbClr val="FF0000"/>
                </a:solidFill>
              </a:rPr>
              <a:t>осіб</a:t>
            </a:r>
            <a:r>
              <a:rPr lang="ru-RU" sz="2600" b="1" dirty="0">
                <a:solidFill>
                  <a:srgbClr val="FF0000"/>
                </a:solidFill>
              </a:rPr>
              <a:t>:</a:t>
            </a:r>
          </a:p>
          <a:p>
            <a:pPr marL="457200" indent="-457200" algn="just">
              <a:buFontTx/>
              <a:buChar char="-"/>
            </a:pPr>
            <a:r>
              <a:rPr lang="ru-RU" sz="2600" b="1" dirty="0" smtClean="0">
                <a:solidFill>
                  <a:srgbClr val="FF0000"/>
                </a:solidFill>
              </a:rPr>
              <a:t>500 </a:t>
            </a:r>
            <a:r>
              <a:rPr lang="ru-RU" sz="2600" b="1" dirty="0" err="1">
                <a:solidFill>
                  <a:srgbClr val="FF0000"/>
                </a:solidFill>
              </a:rPr>
              <a:t>тисяч</a:t>
            </a:r>
            <a:r>
              <a:rPr lang="ru-RU" sz="2600" b="1" dirty="0">
                <a:solidFill>
                  <a:srgbClr val="FF0000"/>
                </a:solidFill>
              </a:rPr>
              <a:t> </a:t>
            </a:r>
            <a:r>
              <a:rPr lang="ru-RU" sz="2600" b="1" dirty="0" err="1">
                <a:solidFill>
                  <a:srgbClr val="FF0000"/>
                </a:solidFill>
              </a:rPr>
              <a:t>гривень</a:t>
            </a:r>
            <a:r>
              <a:rPr lang="ru-RU" sz="2600" b="1" dirty="0">
                <a:solidFill>
                  <a:srgbClr val="FF0000"/>
                </a:solidFill>
              </a:rPr>
              <a:t> на одну </a:t>
            </a:r>
            <a:r>
              <a:rPr lang="ru-RU" sz="2600" b="1" dirty="0" err="1">
                <a:solidFill>
                  <a:srgbClr val="FF0000"/>
                </a:solidFill>
              </a:rPr>
              <a:t>потерпілу</a:t>
            </a:r>
            <a:r>
              <a:rPr lang="ru-RU" sz="2600" b="1" dirty="0">
                <a:solidFill>
                  <a:srgbClr val="FF0000"/>
                </a:solidFill>
              </a:rPr>
              <a:t> особу </a:t>
            </a:r>
            <a:r>
              <a:rPr lang="ru-RU" sz="2600" b="1" dirty="0" smtClean="0">
                <a:solidFill>
                  <a:srgbClr val="FF0000"/>
                </a:solidFill>
              </a:rPr>
              <a:t>та                      </a:t>
            </a:r>
            <a:r>
              <a:rPr lang="ru-RU" sz="2600" b="1" dirty="0">
                <a:solidFill>
                  <a:srgbClr val="FF0000"/>
                </a:solidFill>
              </a:rPr>
              <a:t>5 </a:t>
            </a:r>
            <a:r>
              <a:rPr lang="ru-RU" sz="2600" b="1" dirty="0" err="1">
                <a:solidFill>
                  <a:srgbClr val="FF0000"/>
                </a:solidFill>
              </a:rPr>
              <a:t>мільйонів</a:t>
            </a:r>
            <a:r>
              <a:rPr lang="ru-RU" sz="2600" b="1" dirty="0">
                <a:solidFill>
                  <a:srgbClr val="FF0000"/>
                </a:solidFill>
              </a:rPr>
              <a:t> </a:t>
            </a:r>
            <a:r>
              <a:rPr lang="ru-RU" sz="2600" b="1" dirty="0" err="1">
                <a:solidFill>
                  <a:srgbClr val="FF0000"/>
                </a:solidFill>
              </a:rPr>
              <a:t>гривень</a:t>
            </a:r>
            <a:r>
              <a:rPr lang="ru-RU" sz="2600" b="1" dirty="0">
                <a:solidFill>
                  <a:srgbClr val="FF0000"/>
                </a:solidFill>
              </a:rPr>
              <a:t> на один </a:t>
            </a:r>
            <a:r>
              <a:rPr lang="ru-RU" sz="2600" b="1" dirty="0" err="1">
                <a:solidFill>
                  <a:srgbClr val="FF0000"/>
                </a:solidFill>
              </a:rPr>
              <a:t>страховий</a:t>
            </a:r>
            <a:r>
              <a:rPr lang="ru-RU" sz="2600" b="1" dirty="0">
                <a:solidFill>
                  <a:srgbClr val="FF0000"/>
                </a:solidFill>
              </a:rPr>
              <a:t> </a:t>
            </a:r>
            <a:r>
              <a:rPr lang="ru-RU" sz="2600" b="1" dirty="0" err="1">
                <a:solidFill>
                  <a:srgbClr val="FF0000"/>
                </a:solidFill>
              </a:rPr>
              <a:t>випадок</a:t>
            </a:r>
            <a:r>
              <a:rPr lang="ru-RU" sz="2600" b="1" dirty="0">
                <a:solidFill>
                  <a:srgbClr val="FF0000"/>
                </a:solidFill>
              </a:rPr>
              <a:t> </a:t>
            </a:r>
            <a:r>
              <a:rPr lang="ru-RU" sz="2600" b="1" dirty="0" err="1">
                <a:solidFill>
                  <a:srgbClr val="FF0000"/>
                </a:solidFill>
              </a:rPr>
              <a:t>незалежно</a:t>
            </a:r>
            <a:r>
              <a:rPr lang="ru-RU" sz="2600" b="1" dirty="0">
                <a:solidFill>
                  <a:srgbClr val="FF0000"/>
                </a:solidFill>
              </a:rPr>
              <a:t> </a:t>
            </a:r>
            <a:r>
              <a:rPr lang="ru-RU" sz="2600" b="1" dirty="0" err="1">
                <a:solidFill>
                  <a:srgbClr val="FF0000"/>
                </a:solidFill>
              </a:rPr>
              <a:t>від</a:t>
            </a:r>
            <a:r>
              <a:rPr lang="ru-RU" sz="2600" b="1" dirty="0">
                <a:solidFill>
                  <a:srgbClr val="FF0000"/>
                </a:solidFill>
              </a:rPr>
              <a:t> </a:t>
            </a:r>
            <a:r>
              <a:rPr lang="ru-RU" sz="2600" b="1" dirty="0" err="1">
                <a:solidFill>
                  <a:srgbClr val="FF0000"/>
                </a:solidFill>
              </a:rPr>
              <a:t>кількості</a:t>
            </a:r>
            <a:r>
              <a:rPr lang="ru-RU" sz="2600" b="1" dirty="0">
                <a:solidFill>
                  <a:srgbClr val="FF0000"/>
                </a:solidFill>
              </a:rPr>
              <a:t> </a:t>
            </a:r>
            <a:r>
              <a:rPr lang="ru-RU" sz="2600" b="1" dirty="0" err="1">
                <a:solidFill>
                  <a:srgbClr val="FF0000"/>
                </a:solidFill>
              </a:rPr>
              <a:t>потерпілих</a:t>
            </a:r>
            <a:r>
              <a:rPr lang="ru-RU" sz="2600" b="1" dirty="0">
                <a:solidFill>
                  <a:srgbClr val="FF0000"/>
                </a:solidFill>
              </a:rPr>
              <a:t> </a:t>
            </a:r>
            <a:r>
              <a:rPr lang="ru-RU" sz="2600" b="1" dirty="0" err="1">
                <a:solidFill>
                  <a:srgbClr val="FF0000"/>
                </a:solidFill>
              </a:rPr>
              <a:t>осіб</a:t>
            </a:r>
            <a:r>
              <a:rPr lang="ru-RU" sz="2600" b="1" dirty="0" smtClean="0">
                <a:solidFill>
                  <a:srgbClr val="FF0000"/>
                </a:solidFill>
              </a:rPr>
              <a:t>;</a:t>
            </a:r>
          </a:p>
          <a:p>
            <a:pPr marL="457200" indent="-457200" algn="just">
              <a:buFontTx/>
              <a:buChar char="-"/>
            </a:pPr>
            <a:endParaRPr lang="ru-RU" sz="2600" b="1" dirty="0">
              <a:solidFill>
                <a:srgbClr val="FF0000"/>
              </a:solidFill>
            </a:endParaRPr>
          </a:p>
          <a:p>
            <a:pPr marL="285750" indent="-285750" algn="just">
              <a:buFont typeface="Wingdings" pitchFamily="2" charset="2"/>
              <a:buChar char="ü"/>
            </a:pPr>
            <a:r>
              <a:rPr lang="ru-RU" sz="2600" b="1" dirty="0" smtClean="0">
                <a:solidFill>
                  <a:prstClr val="black"/>
                </a:solidFill>
              </a:rPr>
              <a:t>за </a:t>
            </a:r>
            <a:r>
              <a:rPr lang="ru-RU" sz="2600" b="1" dirty="0">
                <a:solidFill>
                  <a:prstClr val="black"/>
                </a:solidFill>
              </a:rPr>
              <a:t>шкоду, </a:t>
            </a:r>
            <a:r>
              <a:rPr lang="ru-RU" sz="2600" b="1" dirty="0" err="1">
                <a:solidFill>
                  <a:prstClr val="black"/>
                </a:solidFill>
              </a:rPr>
              <a:t>заподіяну</a:t>
            </a:r>
            <a:r>
              <a:rPr lang="ru-RU" sz="2600" b="1" dirty="0">
                <a:solidFill>
                  <a:prstClr val="black"/>
                </a:solidFill>
              </a:rPr>
              <a:t> майну </a:t>
            </a:r>
            <a:r>
              <a:rPr lang="ru-RU" sz="2600" b="1" dirty="0" err="1">
                <a:solidFill>
                  <a:prstClr val="black"/>
                </a:solidFill>
              </a:rPr>
              <a:t>потерпілих</a:t>
            </a:r>
            <a:r>
              <a:rPr lang="ru-RU" sz="2600" b="1" dirty="0">
                <a:solidFill>
                  <a:prstClr val="black"/>
                </a:solidFill>
              </a:rPr>
              <a:t> </a:t>
            </a:r>
            <a:r>
              <a:rPr lang="ru-RU" sz="2600" b="1" dirty="0" err="1">
                <a:solidFill>
                  <a:prstClr val="black"/>
                </a:solidFill>
              </a:rPr>
              <a:t>осіб</a:t>
            </a:r>
            <a:r>
              <a:rPr lang="ru-RU" sz="2600" b="1" dirty="0">
                <a:solidFill>
                  <a:prstClr val="black"/>
                </a:solidFill>
              </a:rPr>
              <a:t>:</a:t>
            </a:r>
          </a:p>
          <a:p>
            <a:pPr marL="457200" indent="-457200" algn="just">
              <a:buFontTx/>
              <a:buChar char="-"/>
            </a:pPr>
            <a:r>
              <a:rPr lang="ru-RU" sz="2600" b="1" dirty="0" smtClean="0">
                <a:solidFill>
                  <a:prstClr val="black"/>
                </a:solidFill>
              </a:rPr>
              <a:t>250 </a:t>
            </a:r>
            <a:r>
              <a:rPr lang="ru-RU" sz="2600" b="1" dirty="0" err="1">
                <a:solidFill>
                  <a:prstClr val="black"/>
                </a:solidFill>
              </a:rPr>
              <a:t>тисяч</a:t>
            </a:r>
            <a:r>
              <a:rPr lang="ru-RU" sz="2600" b="1" dirty="0">
                <a:solidFill>
                  <a:prstClr val="black"/>
                </a:solidFill>
              </a:rPr>
              <a:t> </a:t>
            </a:r>
            <a:r>
              <a:rPr lang="ru-RU" sz="2600" b="1" dirty="0" err="1">
                <a:solidFill>
                  <a:prstClr val="black"/>
                </a:solidFill>
              </a:rPr>
              <a:t>гривень</a:t>
            </a:r>
            <a:r>
              <a:rPr lang="ru-RU" sz="2600" b="1" dirty="0">
                <a:solidFill>
                  <a:prstClr val="black"/>
                </a:solidFill>
              </a:rPr>
              <a:t> на одну </a:t>
            </a:r>
            <a:r>
              <a:rPr lang="ru-RU" sz="2600" b="1" dirty="0" err="1">
                <a:solidFill>
                  <a:prstClr val="black"/>
                </a:solidFill>
              </a:rPr>
              <a:t>потерпілу</a:t>
            </a:r>
            <a:r>
              <a:rPr lang="ru-RU" sz="2600" b="1" dirty="0">
                <a:solidFill>
                  <a:prstClr val="black"/>
                </a:solidFill>
              </a:rPr>
              <a:t> особу та </a:t>
            </a:r>
            <a:r>
              <a:rPr lang="ru-RU" sz="2600" b="1" dirty="0" smtClean="0">
                <a:solidFill>
                  <a:prstClr val="black"/>
                </a:solidFill>
              </a:rPr>
              <a:t>               1,25 </a:t>
            </a:r>
            <a:r>
              <a:rPr lang="ru-RU" sz="2600" b="1" dirty="0" err="1">
                <a:solidFill>
                  <a:prstClr val="black"/>
                </a:solidFill>
              </a:rPr>
              <a:t>мільйона</a:t>
            </a:r>
            <a:r>
              <a:rPr lang="ru-RU" sz="2600" b="1" dirty="0">
                <a:solidFill>
                  <a:prstClr val="black"/>
                </a:solidFill>
              </a:rPr>
              <a:t> </a:t>
            </a:r>
            <a:r>
              <a:rPr lang="ru-RU" sz="2600" b="1" dirty="0" err="1">
                <a:solidFill>
                  <a:prstClr val="black"/>
                </a:solidFill>
              </a:rPr>
              <a:t>гривень</a:t>
            </a:r>
            <a:r>
              <a:rPr lang="ru-RU" sz="2600" b="1" dirty="0">
                <a:solidFill>
                  <a:prstClr val="black"/>
                </a:solidFill>
              </a:rPr>
              <a:t> на один </a:t>
            </a:r>
            <a:r>
              <a:rPr lang="ru-RU" sz="2600" b="1" dirty="0" err="1">
                <a:solidFill>
                  <a:prstClr val="black"/>
                </a:solidFill>
              </a:rPr>
              <a:t>страховий</a:t>
            </a:r>
            <a:r>
              <a:rPr lang="ru-RU" sz="2600" b="1" dirty="0">
                <a:solidFill>
                  <a:prstClr val="black"/>
                </a:solidFill>
              </a:rPr>
              <a:t> </a:t>
            </a:r>
            <a:r>
              <a:rPr lang="ru-RU" sz="2600" b="1" dirty="0" err="1">
                <a:solidFill>
                  <a:prstClr val="black"/>
                </a:solidFill>
              </a:rPr>
              <a:t>випадок</a:t>
            </a:r>
            <a:r>
              <a:rPr lang="ru-RU" sz="2600" b="1" dirty="0">
                <a:solidFill>
                  <a:prstClr val="black"/>
                </a:solidFill>
              </a:rPr>
              <a:t> </a:t>
            </a:r>
            <a:r>
              <a:rPr lang="ru-RU" sz="2600" b="1" dirty="0" err="1">
                <a:solidFill>
                  <a:prstClr val="black"/>
                </a:solidFill>
              </a:rPr>
              <a:t>незалежно</a:t>
            </a:r>
            <a:r>
              <a:rPr lang="ru-RU" sz="2600" b="1" dirty="0">
                <a:solidFill>
                  <a:prstClr val="black"/>
                </a:solidFill>
              </a:rPr>
              <a:t> </a:t>
            </a:r>
            <a:r>
              <a:rPr lang="ru-RU" sz="2600" b="1" dirty="0" err="1">
                <a:solidFill>
                  <a:prstClr val="black"/>
                </a:solidFill>
              </a:rPr>
              <a:t>від</a:t>
            </a:r>
            <a:r>
              <a:rPr lang="ru-RU" sz="2600" b="1" dirty="0">
                <a:solidFill>
                  <a:prstClr val="black"/>
                </a:solidFill>
              </a:rPr>
              <a:t> </a:t>
            </a:r>
            <a:r>
              <a:rPr lang="ru-RU" sz="2600" b="1" dirty="0" err="1">
                <a:solidFill>
                  <a:prstClr val="black"/>
                </a:solidFill>
              </a:rPr>
              <a:t>кількості</a:t>
            </a:r>
            <a:r>
              <a:rPr lang="ru-RU" sz="2600" b="1" dirty="0">
                <a:solidFill>
                  <a:prstClr val="black"/>
                </a:solidFill>
              </a:rPr>
              <a:t> </a:t>
            </a:r>
            <a:r>
              <a:rPr lang="ru-RU" sz="2600" b="1" dirty="0" err="1">
                <a:solidFill>
                  <a:prstClr val="black"/>
                </a:solidFill>
              </a:rPr>
              <a:t>потерпілих</a:t>
            </a:r>
            <a:r>
              <a:rPr lang="ru-RU" sz="2600" b="1" dirty="0">
                <a:solidFill>
                  <a:prstClr val="black"/>
                </a:solidFill>
              </a:rPr>
              <a:t> </a:t>
            </a:r>
            <a:r>
              <a:rPr lang="ru-RU" sz="2600" b="1" dirty="0" err="1">
                <a:solidFill>
                  <a:prstClr val="black"/>
                </a:solidFill>
              </a:rPr>
              <a:t>осіб</a:t>
            </a:r>
            <a:r>
              <a:rPr lang="ru-RU" sz="2600" b="1" dirty="0" smtClean="0">
                <a:solidFill>
                  <a:prstClr val="black"/>
                </a:solidFill>
              </a:rPr>
              <a:t>;</a:t>
            </a:r>
          </a:p>
          <a:p>
            <a:pPr marL="457200" indent="-457200" algn="just">
              <a:buFontTx/>
              <a:buChar char="-"/>
            </a:pPr>
            <a:endParaRPr lang="uk-UA" sz="2600" b="1" dirty="0">
              <a:solidFill>
                <a:prstClr val="black"/>
              </a:solidFill>
            </a:endParaRPr>
          </a:p>
          <a:p>
            <a:pPr algn="ctr"/>
            <a:r>
              <a:rPr lang="uk-UA" sz="2600" b="1" dirty="0" smtClean="0">
                <a:solidFill>
                  <a:prstClr val="black"/>
                </a:solidFill>
              </a:rPr>
              <a:t>   </a:t>
            </a:r>
            <a:r>
              <a:rPr lang="uk-UA" sz="2600" b="1" dirty="0" smtClean="0">
                <a:solidFill>
                  <a:srgbClr val="C00000"/>
                </a:solidFill>
              </a:rPr>
              <a:t>!!! </a:t>
            </a:r>
            <a:r>
              <a:rPr lang="uk-UA" sz="2600" b="1" dirty="0" err="1" smtClean="0">
                <a:solidFill>
                  <a:srgbClr val="C00000"/>
                </a:solidFill>
              </a:rPr>
              <a:t>Франшиза</a:t>
            </a:r>
            <a:r>
              <a:rPr lang="uk-UA" sz="2600" b="1" dirty="0" smtClean="0">
                <a:solidFill>
                  <a:srgbClr val="C00000"/>
                </a:solidFill>
              </a:rPr>
              <a:t> – не застосовується !!!</a:t>
            </a:r>
            <a:endParaRPr lang="ru-RU" sz="2600" b="1" dirty="0" smtClean="0">
              <a:solidFill>
                <a:srgbClr val="C00000"/>
              </a:solidFill>
            </a:endParaRPr>
          </a:p>
          <a:p>
            <a:pPr marL="457200" indent="-457200" algn="just">
              <a:buFontTx/>
              <a:buChar char="-"/>
            </a:pPr>
            <a:endParaRPr lang="ru-RU" sz="26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577704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18575</TotalTime>
  <Words>1630</Words>
  <Application>Microsoft Office PowerPoint</Application>
  <PresentationFormat>Лист A4 (210x297 мм)</PresentationFormat>
  <Paragraphs>134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2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PR_2</dc:creator>
  <cp:lastModifiedBy>Пользователь Windows</cp:lastModifiedBy>
  <cp:revision>741</cp:revision>
  <dcterms:created xsi:type="dcterms:W3CDTF">2015-01-26T12:29:32Z</dcterms:created>
  <dcterms:modified xsi:type="dcterms:W3CDTF">2025-09-16T10:39:42Z</dcterms:modified>
</cp:coreProperties>
</file>